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63" r:id="rId1"/>
    <p:sldMasterId id="2147483782" r:id="rId2"/>
  </p:sldMasterIdLst>
  <p:notesMasterIdLst>
    <p:notesMasterId r:id="rId39"/>
  </p:notesMasterIdLst>
  <p:handoutMasterIdLst>
    <p:handoutMasterId r:id="rId40"/>
  </p:handoutMasterIdLst>
  <p:sldIdLst>
    <p:sldId id="538" r:id="rId3"/>
    <p:sldId id="507" r:id="rId4"/>
    <p:sldId id="539" r:id="rId5"/>
    <p:sldId id="515" r:id="rId6"/>
    <p:sldId id="510" r:id="rId7"/>
    <p:sldId id="516" r:id="rId8"/>
    <p:sldId id="526" r:id="rId9"/>
    <p:sldId id="512" r:id="rId10"/>
    <p:sldId id="513" r:id="rId11"/>
    <p:sldId id="514" r:id="rId12"/>
    <p:sldId id="519" r:id="rId13"/>
    <p:sldId id="527" r:id="rId14"/>
    <p:sldId id="520" r:id="rId15"/>
    <p:sldId id="521" r:id="rId16"/>
    <p:sldId id="522" r:id="rId17"/>
    <p:sldId id="528" r:id="rId18"/>
    <p:sldId id="523" r:id="rId19"/>
    <p:sldId id="525" r:id="rId20"/>
    <p:sldId id="533" r:id="rId21"/>
    <p:sldId id="529" r:id="rId22"/>
    <p:sldId id="530" r:id="rId23"/>
    <p:sldId id="531" r:id="rId24"/>
    <p:sldId id="534" r:id="rId25"/>
    <p:sldId id="535" r:id="rId26"/>
    <p:sldId id="536" r:id="rId27"/>
    <p:sldId id="537" r:id="rId28"/>
    <p:sldId id="532" r:id="rId29"/>
    <p:sldId id="483" r:id="rId30"/>
    <p:sldId id="484" r:id="rId31"/>
    <p:sldId id="490" r:id="rId32"/>
    <p:sldId id="491" r:id="rId33"/>
    <p:sldId id="492" r:id="rId34"/>
    <p:sldId id="493" r:id="rId35"/>
    <p:sldId id="540" r:id="rId36"/>
    <p:sldId id="541" r:id="rId37"/>
    <p:sldId id="542" r:id="rId38"/>
  </p:sldIdLst>
  <p:sldSz cx="9144000" cy="6858000" type="screen4x3"/>
  <p:notesSz cx="6797675" cy="9926638"/>
  <p:defaultTextStyle>
    <a:defPPr>
      <a:defRPr lang="de-DE"/>
    </a:defPPr>
    <a:lvl1pPr algn="l" rtl="0" fontAlgn="base">
      <a:spcBef>
        <a:spcPct val="0"/>
      </a:spcBef>
      <a:spcAft>
        <a:spcPct val="0"/>
      </a:spcAft>
      <a:defRPr sz="2400" kern="1200">
        <a:solidFill>
          <a:schemeClr val="tx1"/>
        </a:solidFill>
        <a:latin typeface="Arial" charset="0"/>
        <a:ea typeface="MS PGothic" pitchFamily="34" charset="-128"/>
        <a:cs typeface="+mn-cs"/>
      </a:defRPr>
    </a:lvl1pPr>
    <a:lvl2pPr marL="457200" algn="l" rtl="0" fontAlgn="base">
      <a:spcBef>
        <a:spcPct val="0"/>
      </a:spcBef>
      <a:spcAft>
        <a:spcPct val="0"/>
      </a:spcAft>
      <a:defRPr sz="2400" kern="1200">
        <a:solidFill>
          <a:schemeClr val="tx1"/>
        </a:solidFill>
        <a:latin typeface="Arial" charset="0"/>
        <a:ea typeface="MS PGothic" pitchFamily="34" charset="-128"/>
        <a:cs typeface="+mn-cs"/>
      </a:defRPr>
    </a:lvl2pPr>
    <a:lvl3pPr marL="914400" algn="l" rtl="0" fontAlgn="base">
      <a:spcBef>
        <a:spcPct val="0"/>
      </a:spcBef>
      <a:spcAft>
        <a:spcPct val="0"/>
      </a:spcAft>
      <a:defRPr sz="2400" kern="1200">
        <a:solidFill>
          <a:schemeClr val="tx1"/>
        </a:solidFill>
        <a:latin typeface="Arial" charset="0"/>
        <a:ea typeface="MS PGothic" pitchFamily="34" charset="-128"/>
        <a:cs typeface="+mn-cs"/>
      </a:defRPr>
    </a:lvl3pPr>
    <a:lvl4pPr marL="1371600" algn="l" rtl="0" fontAlgn="base">
      <a:spcBef>
        <a:spcPct val="0"/>
      </a:spcBef>
      <a:spcAft>
        <a:spcPct val="0"/>
      </a:spcAft>
      <a:defRPr sz="2400" kern="1200">
        <a:solidFill>
          <a:schemeClr val="tx1"/>
        </a:solidFill>
        <a:latin typeface="Arial" charset="0"/>
        <a:ea typeface="MS PGothic" pitchFamily="34" charset="-128"/>
        <a:cs typeface="+mn-cs"/>
      </a:defRPr>
    </a:lvl4pPr>
    <a:lvl5pPr marL="1828800" algn="l" rtl="0" fontAlgn="base">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p:defaultTextStyle>
  <p:extLst>
    <p:ext uri="{EFAFB233-063F-42B5-8137-9DF3F51BA10A}">
      <p15:sldGuideLst xmlns:p15="http://schemas.microsoft.com/office/powerpoint/2012/main">
        <p15:guide id="1" orient="horz" pos="38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7A86"/>
    <a:srgbClr val="085495"/>
    <a:srgbClr val="F3F9FA"/>
    <a:srgbClr val="4E60AA"/>
    <a:srgbClr val="327A87"/>
    <a:srgbClr val="CBB98A"/>
    <a:srgbClr val="595B5A"/>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840" autoAdjust="0"/>
    <p:restoredTop sz="86994" autoAdjust="0"/>
  </p:normalViewPr>
  <p:slideViewPr>
    <p:cSldViewPr>
      <p:cViewPr varScale="1">
        <p:scale>
          <a:sx n="100" d="100"/>
          <a:sy n="100" d="100"/>
        </p:scale>
        <p:origin x="1614" y="84"/>
      </p:cViewPr>
      <p:guideLst>
        <p:guide orient="horz" pos="38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40" d="100"/>
        <a:sy n="40" d="100"/>
      </p:scale>
      <p:origin x="0" y="0"/>
    </p:cViewPr>
  </p:sorterViewPr>
  <p:notesViewPr>
    <p:cSldViewPr>
      <p:cViewPr varScale="1">
        <p:scale>
          <a:sx n="64" d="100"/>
          <a:sy n="64" d="100"/>
        </p:scale>
        <p:origin x="2910" y="7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ea typeface="ＭＳ Ｐゴシック" pitchFamily="34" charset="-128"/>
              </a:defRPr>
            </a:lvl1pPr>
          </a:lstStyle>
          <a:p>
            <a:pPr>
              <a:defRPr/>
            </a:pPr>
            <a:endParaRPr lang="de-DE"/>
          </a:p>
        </p:txBody>
      </p:sp>
      <p:sp>
        <p:nvSpPr>
          <p:cNvPr id="35843" name="Rectangle 3"/>
          <p:cNvSpPr>
            <a:spLocks noGrp="1" noChangeArrowheads="1"/>
          </p:cNvSpPr>
          <p:nvPr>
            <p:ph type="dt" sz="quarter" idx="1"/>
          </p:nvPr>
        </p:nvSpPr>
        <p:spPr bwMode="auto">
          <a:xfrm>
            <a:off x="3850443"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ea typeface="ＭＳ Ｐゴシック" pitchFamily="34" charset="-128"/>
              </a:defRPr>
            </a:lvl1pPr>
          </a:lstStyle>
          <a:p>
            <a:pPr>
              <a:defRPr/>
            </a:pPr>
            <a:fld id="{BC704CDD-8C35-47BD-A048-02940FD503C5}" type="datetimeFigureOut">
              <a:rPr lang="de-DE"/>
              <a:pPr>
                <a:defRPr/>
              </a:pPr>
              <a:t>01.08.2019</a:t>
            </a:fld>
            <a:endParaRPr lang="de-DE"/>
          </a:p>
        </p:txBody>
      </p:sp>
      <p:sp>
        <p:nvSpPr>
          <p:cNvPr id="35844" name="Rectangle 4"/>
          <p:cNvSpPr>
            <a:spLocks noGrp="1" noChangeArrowheads="1"/>
          </p:cNvSpPr>
          <p:nvPr>
            <p:ph type="ftr" sz="quarter" idx="2"/>
          </p:nvPr>
        </p:nvSpPr>
        <p:spPr bwMode="auto">
          <a:xfrm>
            <a:off x="0"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ea typeface="ＭＳ Ｐゴシック" pitchFamily="34" charset="-128"/>
              </a:defRPr>
            </a:lvl1pPr>
          </a:lstStyle>
          <a:p>
            <a:pPr>
              <a:defRPr/>
            </a:pPr>
            <a:endParaRPr lang="de-DE"/>
          </a:p>
        </p:txBody>
      </p:sp>
      <p:sp>
        <p:nvSpPr>
          <p:cNvPr id="35845" name="Rectangle 5"/>
          <p:cNvSpPr>
            <a:spLocks noGrp="1" noChangeArrowheads="1"/>
          </p:cNvSpPr>
          <p:nvPr>
            <p:ph type="sldNum" sz="quarter" idx="3"/>
          </p:nvPr>
        </p:nvSpPr>
        <p:spPr bwMode="auto">
          <a:xfrm>
            <a:off x="3850443"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ea typeface="ＭＳ Ｐゴシック" pitchFamily="34" charset="-128"/>
              </a:defRPr>
            </a:lvl1pPr>
          </a:lstStyle>
          <a:p>
            <a:pPr>
              <a:defRPr/>
            </a:pPr>
            <a:fld id="{52B003E9-E099-4FC4-8D89-2E463178934F}" type="slidenum">
              <a:rPr lang="de-DE"/>
              <a:pPr>
                <a:defRPr/>
              </a:pPr>
              <a:t>‹Nr.›</a:t>
            </a:fld>
            <a:endParaRPr lang="de-DE"/>
          </a:p>
        </p:txBody>
      </p:sp>
    </p:spTree>
    <p:extLst>
      <p:ext uri="{BB962C8B-B14F-4D97-AF65-F5344CB8AC3E}">
        <p14:creationId xmlns:p14="http://schemas.microsoft.com/office/powerpoint/2010/main" val="36243903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45659" cy="496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ea typeface="ＭＳ Ｐゴシック" charset="-128"/>
                <a:cs typeface="ＭＳ Ｐゴシック" charset="-128"/>
              </a:defRPr>
            </a:lvl1pPr>
          </a:lstStyle>
          <a:p>
            <a:pPr>
              <a:defRPr/>
            </a:pPr>
            <a:endParaRPr lang="de-DE"/>
          </a:p>
        </p:txBody>
      </p:sp>
      <p:sp>
        <p:nvSpPr>
          <p:cNvPr id="10243" name="Rectangle 3"/>
          <p:cNvSpPr>
            <a:spLocks noGrp="1" noChangeArrowheads="1"/>
          </p:cNvSpPr>
          <p:nvPr>
            <p:ph type="dt" idx="1"/>
          </p:nvPr>
        </p:nvSpPr>
        <p:spPr bwMode="auto">
          <a:xfrm>
            <a:off x="3852016" y="0"/>
            <a:ext cx="2945659" cy="496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ea typeface="ＭＳ Ｐゴシック" charset="-128"/>
                <a:cs typeface="ＭＳ Ｐゴシック" charset="-128"/>
              </a:defRPr>
            </a:lvl1pPr>
          </a:lstStyle>
          <a:p>
            <a:pPr>
              <a:defRPr/>
            </a:pPr>
            <a:endParaRPr lang="de-DE"/>
          </a:p>
        </p:txBody>
      </p:sp>
      <p:sp>
        <p:nvSpPr>
          <p:cNvPr id="6963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906357" y="4715153"/>
            <a:ext cx="4984962" cy="44669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noProof="0"/>
              <a:t>Mastertextformat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10246" name="Rectangle 6"/>
          <p:cNvSpPr>
            <a:spLocks noGrp="1" noChangeArrowheads="1"/>
          </p:cNvSpPr>
          <p:nvPr>
            <p:ph type="ftr" sz="quarter" idx="4"/>
          </p:nvPr>
        </p:nvSpPr>
        <p:spPr bwMode="auto">
          <a:xfrm>
            <a:off x="0" y="9430306"/>
            <a:ext cx="2945659" cy="49633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a:ea typeface="ＭＳ Ｐゴシック" charset="-128"/>
                <a:cs typeface="ＭＳ Ｐゴシック" charset="-128"/>
              </a:defRPr>
            </a:lvl1pPr>
          </a:lstStyle>
          <a:p>
            <a:pPr>
              <a:defRPr/>
            </a:pPr>
            <a:endParaRPr lang="de-DE"/>
          </a:p>
        </p:txBody>
      </p:sp>
      <p:sp>
        <p:nvSpPr>
          <p:cNvPr id="10247" name="Rectangle 7"/>
          <p:cNvSpPr>
            <a:spLocks noGrp="1" noChangeArrowheads="1"/>
          </p:cNvSpPr>
          <p:nvPr>
            <p:ph type="sldNum" sz="quarter" idx="5"/>
          </p:nvPr>
        </p:nvSpPr>
        <p:spPr bwMode="auto">
          <a:xfrm>
            <a:off x="3852016" y="9430306"/>
            <a:ext cx="2945659" cy="49633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a:ea typeface="ＭＳ Ｐゴシック" charset="-128"/>
                <a:cs typeface="ＭＳ Ｐゴシック" charset="-128"/>
              </a:defRPr>
            </a:lvl1pPr>
          </a:lstStyle>
          <a:p>
            <a:pPr>
              <a:defRPr/>
            </a:pPr>
            <a:fld id="{AA96EC0E-956E-4DE8-BE30-C95150F5AA7D}" type="slidenum">
              <a:rPr lang="de-DE"/>
              <a:pPr>
                <a:defRPr/>
              </a:pPr>
              <a:t>‹Nr.›</a:t>
            </a:fld>
            <a:endParaRPr lang="de-DE"/>
          </a:p>
        </p:txBody>
      </p:sp>
    </p:spTree>
    <p:extLst>
      <p:ext uri="{BB962C8B-B14F-4D97-AF65-F5344CB8AC3E}">
        <p14:creationId xmlns:p14="http://schemas.microsoft.com/office/powerpoint/2010/main" val="38711159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MS PGothic" pitchFamily="34" charset="-128"/>
        <a:cs typeface="ＭＳ Ｐゴシック"/>
      </a:defRPr>
    </a:lvl2pPr>
    <a:lvl3pPr marL="914400" algn="l" rtl="0" eaLnBrk="0" fontAlgn="base" hangingPunct="0">
      <a:spcBef>
        <a:spcPct val="30000"/>
      </a:spcBef>
      <a:spcAft>
        <a:spcPct val="0"/>
      </a:spcAft>
      <a:defRPr sz="1200" kern="1200">
        <a:solidFill>
          <a:schemeClr val="tx1"/>
        </a:solidFill>
        <a:latin typeface="Arial" charset="0"/>
        <a:ea typeface="MS PGothic" pitchFamily="34" charset="-128"/>
        <a:cs typeface="ＭＳ Ｐゴシック"/>
      </a:defRPr>
    </a:lvl3pPr>
    <a:lvl4pPr marL="1371600" algn="l" rtl="0" eaLnBrk="0" fontAlgn="base" hangingPunct="0">
      <a:spcBef>
        <a:spcPct val="30000"/>
      </a:spcBef>
      <a:spcAft>
        <a:spcPct val="0"/>
      </a:spcAft>
      <a:defRPr sz="1200" kern="1200">
        <a:solidFill>
          <a:schemeClr val="tx1"/>
        </a:solidFill>
        <a:latin typeface="Arial" charset="0"/>
        <a:ea typeface="MS PGothic" pitchFamily="34" charset="-128"/>
        <a:cs typeface="ＭＳ Ｐゴシック"/>
      </a:defRPr>
    </a:lvl4pPr>
    <a:lvl5pPr marL="1828800" algn="l" rtl="0" eaLnBrk="0" fontAlgn="base" hangingPunct="0">
      <a:spcBef>
        <a:spcPct val="30000"/>
      </a:spcBef>
      <a:spcAft>
        <a:spcPct val="0"/>
      </a:spcAft>
      <a:defRPr sz="1200" kern="1200">
        <a:solidFill>
          <a:schemeClr val="tx1"/>
        </a:solidFill>
        <a:latin typeface="Arial" charset="0"/>
        <a:ea typeface="MS PGothic" pitchFamily="34" charset="-128"/>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olienbildplatzhalter 1"/>
          <p:cNvSpPr>
            <a:spLocks noGrp="1" noRot="1" noChangeAspect="1" noTextEdit="1"/>
          </p:cNvSpPr>
          <p:nvPr>
            <p:ph type="sldImg"/>
          </p:nvPr>
        </p:nvSpPr>
        <p:spPr>
          <a:ln/>
        </p:spPr>
      </p:sp>
      <p:sp>
        <p:nvSpPr>
          <p:cNvPr id="7171" name="Notizenplatzhalter 2"/>
          <p:cNvSpPr>
            <a:spLocks noGrp="1"/>
          </p:cNvSpPr>
          <p:nvPr>
            <p:ph type="body" idx="1"/>
          </p:nvPr>
        </p:nvSpPr>
        <p:spPr>
          <a:noFill/>
          <a:ln/>
        </p:spPr>
        <p:txBody>
          <a:bodyPr/>
          <a:lstStyle/>
          <a:p>
            <a:endParaRPr lang="de-DE" altLang="de-DE" dirty="0" smtClean="0">
              <a:solidFill>
                <a:srgbClr val="FF0000"/>
              </a:solidFill>
              <a:ea typeface="ＭＳ Ｐゴシック" pitchFamily="34" charset="-128"/>
            </a:endParaRPr>
          </a:p>
        </p:txBody>
      </p:sp>
      <p:sp>
        <p:nvSpPr>
          <p:cNvPr id="7172" name="Foliennummernplatzhalter 3"/>
          <p:cNvSpPr>
            <a:spLocks noGrp="1"/>
          </p:cNvSpPr>
          <p:nvPr>
            <p:ph type="sldNum" sz="quarter" idx="5"/>
          </p:nvPr>
        </p:nvSpPr>
        <p:spPr>
          <a:noFill/>
        </p:spPr>
        <p:txBody>
          <a:bodyPr/>
          <a:lstStyle/>
          <a:p>
            <a:fld id="{EC3930D5-777F-4AF7-B778-07C021631C4E}" type="slidenum">
              <a:rPr lang="de-DE" altLang="de-DE"/>
              <a:pPr/>
              <a:t>1</a:t>
            </a:fld>
            <a:endParaRPr lang="de-DE" altLang="de-DE"/>
          </a:p>
        </p:txBody>
      </p:sp>
    </p:spTree>
    <p:extLst>
      <p:ext uri="{BB962C8B-B14F-4D97-AF65-F5344CB8AC3E}">
        <p14:creationId xmlns:p14="http://schemas.microsoft.com/office/powerpoint/2010/main" val="10796542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lvl="0"/>
            <a:r>
              <a:rPr lang="de-DE" sz="1600" dirty="0">
                <a:latin typeface="Calibri" pitchFamily="34" charset="0"/>
                <a:cs typeface="Calibri" pitchFamily="34" charset="0"/>
              </a:rPr>
              <a:t>AB-Zufallsgenerator.pdf</a:t>
            </a:r>
          </a:p>
          <a:p>
            <a:endParaRPr lang="de-DE"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15</a:t>
            </a:fld>
            <a:endParaRPr lang="de-DE"/>
          </a:p>
        </p:txBody>
      </p:sp>
    </p:spTree>
    <p:extLst>
      <p:ext uri="{BB962C8B-B14F-4D97-AF65-F5344CB8AC3E}">
        <p14:creationId xmlns:p14="http://schemas.microsoft.com/office/powerpoint/2010/main" val="4802653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a:ln/>
        </p:spPr>
      </p:sp>
      <p:sp>
        <p:nvSpPr>
          <p:cNvPr id="39939" name="Notizenplatzhalter 2"/>
          <p:cNvSpPr>
            <a:spLocks noGrp="1"/>
          </p:cNvSpPr>
          <p:nvPr>
            <p:ph type="body" idx="1"/>
          </p:nvPr>
        </p:nvSpPr>
        <p:spPr>
          <a:noFill/>
          <a:ln/>
        </p:spPr>
        <p:txBody>
          <a:bodyPr/>
          <a:lstStyle/>
          <a:p>
            <a:r>
              <a:rPr lang="de-DE" dirty="0"/>
              <a:t>Jetzt wird eine konkrete Einsatzplanung</a:t>
            </a:r>
            <a:r>
              <a:rPr lang="de-DE" baseline="0" dirty="0"/>
              <a:t> im Unterricht in den Blick genommen. </a:t>
            </a:r>
          </a:p>
          <a:p>
            <a:endParaRPr lang="de-DE" baseline="0" dirty="0"/>
          </a:p>
          <a:p>
            <a:r>
              <a:rPr lang="de-DE" dirty="0"/>
              <a:t>Gute Erfahrungen mit folgender Vorgehensweise:</a:t>
            </a:r>
          </a:p>
          <a:p>
            <a:r>
              <a:rPr lang="de-DE" dirty="0"/>
              <a:t>Aufgaben</a:t>
            </a:r>
            <a:r>
              <a:rPr lang="de-DE" baseline="0" dirty="0"/>
              <a:t> und die zugehörigen Produkte der Arbeitsphasen werden als Aufgabensammlung den Teilnehmenden im Anschluss an die Fortbildung  zur Verfügung gestellt.</a:t>
            </a:r>
            <a:endParaRPr lang="de-DE" dirty="0"/>
          </a:p>
        </p:txBody>
      </p:sp>
      <p:sp>
        <p:nvSpPr>
          <p:cNvPr id="39940" name="Foliennummernplatzhalter 3"/>
          <p:cNvSpPr>
            <a:spLocks noGrp="1"/>
          </p:cNvSpPr>
          <p:nvPr>
            <p:ph type="sldNum" sz="quarter" idx="5"/>
          </p:nvPr>
        </p:nvSpPr>
        <p:spPr>
          <a:noFill/>
        </p:spPr>
        <p:txBody>
          <a:bodyPr/>
          <a:lstStyle/>
          <a:p>
            <a:fld id="{EE7D5918-E922-4E3D-B1BB-84711A5829C5}" type="slidenum">
              <a:rPr lang="de-DE" smtClean="0">
                <a:ea typeface="MS PGothic" pitchFamily="34" charset="-128"/>
              </a:rPr>
              <a:pPr/>
              <a:t>17</a:t>
            </a:fld>
            <a:endParaRPr lang="de-DE">
              <a:ea typeface="MS PGothic" pitchFamily="34" charset="-128"/>
            </a:endParaRPr>
          </a:p>
        </p:txBody>
      </p:sp>
    </p:spTree>
    <p:extLst>
      <p:ext uri="{BB962C8B-B14F-4D97-AF65-F5344CB8AC3E}">
        <p14:creationId xmlns:p14="http://schemas.microsoft.com/office/powerpoint/2010/main" val="15755869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noFill/>
          <a:ln/>
        </p:spPr>
        <p:txBody>
          <a:bodyPr/>
          <a:lstStyle/>
          <a:p>
            <a:r>
              <a:rPr lang="de-DE" dirty="0"/>
              <a:t>Bisher Aufgaben zu den inhaltlichen Anforderungen entwickelt.</a:t>
            </a:r>
          </a:p>
          <a:p>
            <a:r>
              <a:rPr lang="de-DE" dirty="0"/>
              <a:t>Jetzt wird mit dem Schwerpunkt Vernetzung an Beispielen das „Gütesiegel“ für Aufgaben erweitert.</a:t>
            </a:r>
          </a:p>
          <a:p>
            <a:endParaRPr lang="de-DE" dirty="0"/>
          </a:p>
          <a:p>
            <a:r>
              <a:rPr lang="de-DE" dirty="0"/>
              <a:t>Tausch</a:t>
            </a:r>
            <a:r>
              <a:rPr lang="de-DE" baseline="0" dirty="0"/>
              <a:t> der Aufgaben der AG untereinander:</a:t>
            </a:r>
            <a:r>
              <a:rPr lang="de-DE" dirty="0"/>
              <a:t> </a:t>
            </a:r>
          </a:p>
          <a:p>
            <a:r>
              <a:rPr lang="de-DE" b="1" dirty="0"/>
              <a:t>Die bisherige(n) Aufgabe(n) kann/können unter den oben benannten Schwerpunkten der Vernetzung arbeitsteilig analysiert werden. </a:t>
            </a:r>
          </a:p>
          <a:p>
            <a:r>
              <a:rPr lang="de-DE" b="1" dirty="0"/>
              <a:t>Erkenntnisse/Diskussionsschwerpunkte der einzelnen Gruppen werden zusammengetragen und reflektiert.</a:t>
            </a:r>
          </a:p>
        </p:txBody>
      </p:sp>
    </p:spTree>
    <p:extLst>
      <p:ext uri="{BB962C8B-B14F-4D97-AF65-F5344CB8AC3E}">
        <p14:creationId xmlns:p14="http://schemas.microsoft.com/office/powerpoint/2010/main" val="2693872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19</a:t>
            </a:fld>
            <a:endParaRPr lang="de-DE"/>
          </a:p>
        </p:txBody>
      </p:sp>
    </p:spTree>
    <p:extLst>
      <p:ext uri="{BB962C8B-B14F-4D97-AF65-F5344CB8AC3E}">
        <p14:creationId xmlns:p14="http://schemas.microsoft.com/office/powerpoint/2010/main" val="4801282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20</a:t>
            </a:fld>
            <a:endParaRPr lang="de-DE"/>
          </a:p>
        </p:txBody>
      </p:sp>
    </p:spTree>
    <p:extLst>
      <p:ext uri="{BB962C8B-B14F-4D97-AF65-F5344CB8AC3E}">
        <p14:creationId xmlns:p14="http://schemas.microsoft.com/office/powerpoint/2010/main" val="6959324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22</a:t>
            </a:fld>
            <a:endParaRPr lang="de-DE"/>
          </a:p>
        </p:txBody>
      </p:sp>
    </p:spTree>
    <p:extLst>
      <p:ext uri="{BB962C8B-B14F-4D97-AF65-F5344CB8AC3E}">
        <p14:creationId xmlns:p14="http://schemas.microsoft.com/office/powerpoint/2010/main" val="1499178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24</a:t>
            </a:fld>
            <a:endParaRPr lang="de-DE"/>
          </a:p>
        </p:txBody>
      </p:sp>
    </p:spTree>
    <p:extLst>
      <p:ext uri="{BB962C8B-B14F-4D97-AF65-F5344CB8AC3E}">
        <p14:creationId xmlns:p14="http://schemas.microsoft.com/office/powerpoint/2010/main" val="21107019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27</a:t>
            </a:fld>
            <a:endParaRPr lang="de-DE"/>
          </a:p>
        </p:txBody>
      </p:sp>
    </p:spTree>
    <p:extLst>
      <p:ext uri="{BB962C8B-B14F-4D97-AF65-F5344CB8AC3E}">
        <p14:creationId xmlns:p14="http://schemas.microsoft.com/office/powerpoint/2010/main" val="10790489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1" dirty="0"/>
              <a:t>Transfer… Wie</a:t>
            </a:r>
            <a:r>
              <a:rPr lang="de-DE" b="1" baseline="0" dirty="0"/>
              <a:t> weiter?</a:t>
            </a:r>
          </a:p>
          <a:p>
            <a:pPr marL="0" marR="0" indent="0" algn="l" defTabSz="914400" rtl="0" eaLnBrk="0" fontAlgn="base" latinLnBrk="0" hangingPunct="0">
              <a:lnSpc>
                <a:spcPct val="100000"/>
              </a:lnSpc>
              <a:spcBef>
                <a:spcPct val="30000"/>
              </a:spcBef>
              <a:spcAft>
                <a:spcPct val="0"/>
              </a:spcAft>
              <a:buClrTx/>
              <a:buSzTx/>
              <a:buFontTx/>
              <a:buNone/>
              <a:tabLst/>
              <a:defRPr/>
            </a:pPr>
            <a:r>
              <a:rPr lang="de-DE" b="1" baseline="0" dirty="0"/>
              <a:t> </a:t>
            </a:r>
          </a:p>
          <a:p>
            <a:r>
              <a:rPr lang="de-DE" b="1" dirty="0"/>
              <a:t>Aufgreifen der Ergebnisse der Reflexionsphase</a:t>
            </a:r>
          </a:p>
          <a:p>
            <a:r>
              <a:rPr lang="de-DE" dirty="0"/>
              <a:t>„Stellschrauben“ benennen: Ziele formulieren, einen ersten Schritt tun, Zeitfenster benennen</a:t>
            </a:r>
          </a:p>
          <a:p>
            <a:pPr marL="0" marR="0" indent="0" algn="l" defTabSz="914400" rtl="0" eaLnBrk="0" fontAlgn="base" latinLnBrk="0" hangingPunct="0">
              <a:lnSpc>
                <a:spcPct val="100000"/>
              </a:lnSpc>
              <a:spcBef>
                <a:spcPct val="30000"/>
              </a:spcBef>
              <a:spcAft>
                <a:spcPct val="0"/>
              </a:spcAft>
              <a:buClrTx/>
              <a:buSzTx/>
              <a:buFontTx/>
              <a:buNone/>
              <a:tabLst/>
              <a:defRPr/>
            </a:pPr>
            <a:r>
              <a:rPr lang="de-DE" b="0" dirty="0"/>
              <a:t>Auf 2 Ebenen:</a:t>
            </a:r>
            <a:r>
              <a:rPr lang="de-DE" b="0" baseline="0" dirty="0"/>
              <a:t> Persönliche (</a:t>
            </a:r>
            <a:r>
              <a:rPr lang="de-DE" b="0" i="1" baseline="0" dirty="0"/>
              <a:t>Für mich selbst…)  </a:t>
            </a:r>
            <a:r>
              <a:rPr lang="de-DE" b="0" i="0" baseline="0" dirty="0"/>
              <a:t>und in Zusammenarbeit mit anderen</a:t>
            </a:r>
            <a:r>
              <a:rPr lang="de-DE" b="0" i="1" baseline="0" dirty="0"/>
              <a:t> (In meinem Team…)</a:t>
            </a:r>
          </a:p>
          <a:p>
            <a:pPr marL="0" marR="0" indent="0" algn="l" defTabSz="914400" rtl="0" eaLnBrk="0" fontAlgn="base" latinLnBrk="0" hangingPunct="0">
              <a:lnSpc>
                <a:spcPct val="100000"/>
              </a:lnSpc>
              <a:spcBef>
                <a:spcPct val="30000"/>
              </a:spcBef>
              <a:spcAft>
                <a:spcPct val="0"/>
              </a:spcAft>
              <a:buClrTx/>
              <a:buSzTx/>
              <a:buFontTx/>
              <a:buNone/>
              <a:tabLst/>
              <a:defRPr/>
            </a:pPr>
            <a:endParaRPr lang="de-DE" b="0" i="1"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de-DE" b="1" dirty="0"/>
              <a:t>Hintergrundwissen Professionelle Lerngemeinschaft (PLG):</a:t>
            </a:r>
            <a:r>
              <a:rPr lang="de-DE" b="1" baseline="0" dirty="0"/>
              <a:t> </a:t>
            </a:r>
            <a:r>
              <a:rPr lang="de-DE" b="0" baseline="0"/>
              <a:t>Die </a:t>
            </a:r>
            <a:r>
              <a:rPr lang="de-DE"/>
              <a:t>nachfolgenden 3 </a:t>
            </a:r>
            <a:r>
              <a:rPr lang="de-DE" dirty="0"/>
              <a:t>ausgeblendeten</a:t>
            </a:r>
            <a:r>
              <a:rPr lang="de-DE" baseline="0" dirty="0"/>
              <a:t> </a:t>
            </a:r>
            <a:r>
              <a:rPr lang="de-DE" dirty="0"/>
              <a:t>Folien geben einen Einblick in wesentliche Merkmale, Prozesse und Funktion einer PLG</a:t>
            </a:r>
          </a:p>
          <a:p>
            <a:pPr marL="0" marR="0" indent="0" algn="l" defTabSz="914400" rtl="0" eaLnBrk="0" fontAlgn="base" latinLnBrk="0" hangingPunct="0">
              <a:lnSpc>
                <a:spcPct val="100000"/>
              </a:lnSpc>
              <a:spcBef>
                <a:spcPct val="30000"/>
              </a:spcBef>
              <a:spcAft>
                <a:spcPct val="0"/>
              </a:spcAft>
              <a:buClrTx/>
              <a:buSzTx/>
              <a:buFontTx/>
              <a:buNone/>
              <a:tabLst/>
              <a:defRPr/>
            </a:pPr>
            <a:endParaRPr lang="de-DE" b="0" i="1"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30</a:t>
            </a:fld>
            <a:endParaRPr lang="de-DE"/>
          </a:p>
        </p:txBody>
      </p:sp>
    </p:spTree>
    <p:extLst>
      <p:ext uri="{BB962C8B-B14F-4D97-AF65-F5344CB8AC3E}">
        <p14:creationId xmlns:p14="http://schemas.microsoft.com/office/powerpoint/2010/main" val="38446622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600" b="1" dirty="0">
                <a:latin typeface="Calibri" pitchFamily="34" charset="0"/>
                <a:cs typeface="Calibri" pitchFamily="34" charset="0"/>
              </a:rPr>
              <a:t>Feedback einholen </a:t>
            </a:r>
          </a:p>
          <a:p>
            <a:r>
              <a:rPr lang="de-DE" sz="1600" b="0" dirty="0">
                <a:latin typeface="Calibri" pitchFamily="34" charset="0"/>
                <a:cs typeface="Calibri" pitchFamily="34" charset="0"/>
              </a:rPr>
              <a:t>(beispielhaft</a:t>
            </a:r>
            <a:r>
              <a:rPr lang="de-DE" sz="1600" b="0" baseline="0" dirty="0">
                <a:latin typeface="Calibri" pitchFamily="34" charset="0"/>
                <a:cs typeface="Calibri" pitchFamily="34" charset="0"/>
              </a:rPr>
              <a:t>: Zielscheibe mit Feedback zu Gestaltungsmerkmalen und fachlichen Inhalten des Fortbildungstages im Materialpaket)</a:t>
            </a:r>
            <a:endParaRPr lang="de-DE" sz="1600" b="0" dirty="0">
              <a:latin typeface="Calibri" pitchFamily="34" charset="0"/>
              <a:cs typeface="Calibri" pitchFamily="34" charset="0"/>
            </a:endParaRPr>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34</a:t>
            </a:fld>
            <a:endParaRPr lang="de-DE"/>
          </a:p>
        </p:txBody>
      </p:sp>
    </p:spTree>
    <p:extLst>
      <p:ext uri="{BB962C8B-B14F-4D97-AF65-F5344CB8AC3E}">
        <p14:creationId xmlns:p14="http://schemas.microsoft.com/office/powerpoint/2010/main" val="11488544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Im Ablauf sind noch die tagaktuellen Zeiten zu ergänzen.</a:t>
            </a:r>
            <a:endParaRPr lang="de-DE"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3</a:t>
            </a:fld>
            <a:endParaRPr lang="de-DE"/>
          </a:p>
        </p:txBody>
      </p:sp>
    </p:spTree>
    <p:extLst>
      <p:ext uri="{BB962C8B-B14F-4D97-AF65-F5344CB8AC3E}">
        <p14:creationId xmlns:p14="http://schemas.microsoft.com/office/powerpoint/2010/main" val="14514649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600" b="1" dirty="0">
                <a:latin typeface="+mn-lt"/>
              </a:rPr>
              <a:t>Option:</a:t>
            </a:r>
            <a:r>
              <a:rPr lang="de-DE" sz="1600" dirty="0">
                <a:latin typeface="+mn-lt"/>
              </a:rPr>
              <a:t> Nutzung einer elektronische Arbeitsplattform zur Kommunikation innerhalb der Gruppe und zum Austausch von Materialien.</a:t>
            </a:r>
          </a:p>
          <a:p>
            <a:r>
              <a:rPr lang="de-DE" sz="1600" dirty="0">
                <a:latin typeface="+mn-lt"/>
              </a:rPr>
              <a:t>Dann könnte</a:t>
            </a:r>
            <a:r>
              <a:rPr lang="de-DE" sz="1600" baseline="0" dirty="0">
                <a:latin typeface="+mn-lt"/>
              </a:rPr>
              <a:t> es an dieser Stelle eine </a:t>
            </a:r>
            <a:r>
              <a:rPr lang="de-DE" sz="1600" dirty="0">
                <a:latin typeface="+mn-lt"/>
              </a:rPr>
              <a:t>Einführung in z. B. </a:t>
            </a:r>
            <a:r>
              <a:rPr lang="de-DE" sz="1600" b="1" dirty="0" err="1">
                <a:latin typeface="+mn-lt"/>
              </a:rPr>
              <a:t>Moodle</a:t>
            </a:r>
            <a:r>
              <a:rPr lang="de-DE" sz="1600" b="1" dirty="0">
                <a:latin typeface="+mn-lt"/>
              </a:rPr>
              <a:t> </a:t>
            </a:r>
            <a:r>
              <a:rPr lang="de-DE" sz="1600" dirty="0">
                <a:latin typeface="+mn-lt"/>
              </a:rPr>
              <a:t>geben.</a:t>
            </a:r>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35</a:t>
            </a:fld>
            <a:endParaRPr lang="de-DE"/>
          </a:p>
        </p:txBody>
      </p:sp>
    </p:spTree>
    <p:extLst>
      <p:ext uri="{BB962C8B-B14F-4D97-AF65-F5344CB8AC3E}">
        <p14:creationId xmlns:p14="http://schemas.microsoft.com/office/powerpoint/2010/main" val="11580655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4</a:t>
            </a:fld>
            <a:endParaRPr lang="de-DE"/>
          </a:p>
        </p:txBody>
      </p:sp>
    </p:spTree>
    <p:extLst>
      <p:ext uri="{BB962C8B-B14F-4D97-AF65-F5344CB8AC3E}">
        <p14:creationId xmlns:p14="http://schemas.microsoft.com/office/powerpoint/2010/main" val="2482411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olienbildplatzhalter 1"/>
          <p:cNvSpPr>
            <a:spLocks noGrp="1" noRot="1" noChangeAspect="1" noTextEdit="1"/>
          </p:cNvSpPr>
          <p:nvPr>
            <p:ph type="sldImg"/>
          </p:nvPr>
        </p:nvSpPr>
        <p:spPr>
          <a:ln/>
        </p:spPr>
      </p:sp>
      <p:sp>
        <p:nvSpPr>
          <p:cNvPr id="36867" name="Notizenplatzhalter 2"/>
          <p:cNvSpPr>
            <a:spLocks noGrp="1"/>
          </p:cNvSpPr>
          <p:nvPr>
            <p:ph type="body" idx="1"/>
          </p:nvPr>
        </p:nvSpPr>
        <p:spPr>
          <a:noFill/>
          <a:ln/>
        </p:spPr>
        <p:txBody>
          <a:bodyPr/>
          <a:lstStyle/>
          <a:p>
            <a:r>
              <a:rPr lang="de-DE" dirty="0"/>
              <a:t>Der landesspezifische</a:t>
            </a:r>
            <a:r>
              <a:rPr lang="de-DE" baseline="0" dirty="0"/>
              <a:t> Lehrplan</a:t>
            </a:r>
            <a:endParaRPr lang="de-DE" dirty="0"/>
          </a:p>
        </p:txBody>
      </p:sp>
      <p:sp>
        <p:nvSpPr>
          <p:cNvPr id="36868" name="Foliennummernplatzhalter 3"/>
          <p:cNvSpPr>
            <a:spLocks noGrp="1"/>
          </p:cNvSpPr>
          <p:nvPr>
            <p:ph type="sldNum" sz="quarter" idx="5"/>
          </p:nvPr>
        </p:nvSpPr>
        <p:spPr>
          <a:noFill/>
        </p:spPr>
        <p:txBody>
          <a:bodyPr/>
          <a:lstStyle/>
          <a:p>
            <a:fld id="{640AC364-8444-4B65-8858-F8C8045E7669}" type="slidenum">
              <a:rPr lang="de-DE" smtClean="0">
                <a:ea typeface="MS PGothic" pitchFamily="34" charset="-128"/>
              </a:rPr>
              <a:pPr/>
              <a:t>5</a:t>
            </a:fld>
            <a:endParaRPr lang="de-DE">
              <a:ea typeface="MS PGothic" pitchFamily="34" charset="-128"/>
            </a:endParaRPr>
          </a:p>
        </p:txBody>
      </p:sp>
    </p:spTree>
    <p:extLst>
      <p:ext uri="{BB962C8B-B14F-4D97-AF65-F5344CB8AC3E}">
        <p14:creationId xmlns:p14="http://schemas.microsoft.com/office/powerpoint/2010/main" val="18354932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10</a:t>
            </a:fld>
            <a:endParaRPr lang="de-DE"/>
          </a:p>
        </p:txBody>
      </p:sp>
    </p:spTree>
    <p:extLst>
      <p:ext uri="{BB962C8B-B14F-4D97-AF65-F5344CB8AC3E}">
        <p14:creationId xmlns:p14="http://schemas.microsoft.com/office/powerpoint/2010/main" val="9263598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Folienbildplatzhalter 1"/>
          <p:cNvSpPr>
            <a:spLocks noGrp="1" noRot="1" noChangeAspect="1" noTextEdit="1"/>
          </p:cNvSpPr>
          <p:nvPr>
            <p:ph type="sldImg"/>
          </p:nvPr>
        </p:nvSpPr>
        <p:spPr>
          <a:ln/>
        </p:spPr>
      </p:sp>
      <p:sp>
        <p:nvSpPr>
          <p:cNvPr id="38915" name="Notizenplatzhalter 2"/>
          <p:cNvSpPr>
            <a:spLocks noGrp="1"/>
          </p:cNvSpPr>
          <p:nvPr>
            <p:ph type="body" idx="1"/>
          </p:nvPr>
        </p:nvSpPr>
        <p:spPr>
          <a:noFill/>
          <a:ln/>
        </p:spPr>
        <p:txBody>
          <a:bodyPr/>
          <a:lstStyle/>
          <a:p>
            <a:endParaRPr lang="de-DE" dirty="0"/>
          </a:p>
        </p:txBody>
      </p:sp>
      <p:sp>
        <p:nvSpPr>
          <p:cNvPr id="38916" name="Foliennummernplatzhalter 3"/>
          <p:cNvSpPr>
            <a:spLocks noGrp="1"/>
          </p:cNvSpPr>
          <p:nvPr>
            <p:ph type="sldNum" sz="quarter" idx="5"/>
          </p:nvPr>
        </p:nvSpPr>
        <p:spPr>
          <a:noFill/>
        </p:spPr>
        <p:txBody>
          <a:bodyPr/>
          <a:lstStyle/>
          <a:p>
            <a:fld id="{A313FEEA-B180-4D86-8A4B-6CA257EBA23E}" type="slidenum">
              <a:rPr lang="de-DE" smtClean="0">
                <a:ea typeface="MS PGothic" pitchFamily="34" charset="-128"/>
              </a:rPr>
              <a:pPr/>
              <a:t>11</a:t>
            </a:fld>
            <a:endParaRPr lang="de-DE">
              <a:ea typeface="MS PGothic" pitchFamily="34" charset="-128"/>
            </a:endParaRPr>
          </a:p>
        </p:txBody>
      </p:sp>
    </p:spTree>
    <p:extLst>
      <p:ext uri="{BB962C8B-B14F-4D97-AF65-F5344CB8AC3E}">
        <p14:creationId xmlns:p14="http://schemas.microsoft.com/office/powerpoint/2010/main" val="5329005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12</a:t>
            </a:fld>
            <a:endParaRPr lang="de-DE"/>
          </a:p>
        </p:txBody>
      </p:sp>
    </p:spTree>
    <p:extLst>
      <p:ext uri="{BB962C8B-B14F-4D97-AF65-F5344CB8AC3E}">
        <p14:creationId xmlns:p14="http://schemas.microsoft.com/office/powerpoint/2010/main" val="7503737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lvl="0"/>
            <a:r>
              <a:rPr lang="de-DE" sz="1600" dirty="0">
                <a:latin typeface="Calibri" pitchFamily="34" charset="0"/>
                <a:cs typeface="Calibri" pitchFamily="34" charset="0"/>
              </a:rPr>
              <a:t>AB-Daten.pdf</a:t>
            </a:r>
          </a:p>
          <a:p>
            <a:endParaRPr lang="de-DE"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13</a:t>
            </a:fld>
            <a:endParaRPr lang="de-DE"/>
          </a:p>
        </p:txBody>
      </p:sp>
    </p:spTree>
    <p:extLst>
      <p:ext uri="{BB962C8B-B14F-4D97-AF65-F5344CB8AC3E}">
        <p14:creationId xmlns:p14="http://schemas.microsoft.com/office/powerpoint/2010/main" val="14531896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lvl="0"/>
            <a:r>
              <a:rPr lang="de-DE" sz="1600" dirty="0">
                <a:latin typeface="Calibri" pitchFamily="34" charset="0"/>
                <a:cs typeface="Calibri" pitchFamily="34" charset="0"/>
              </a:rPr>
              <a:t>AB-Kombinatorik.pdf</a:t>
            </a:r>
          </a:p>
          <a:p>
            <a:endParaRPr lang="de-DE"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14</a:t>
            </a:fld>
            <a:endParaRPr lang="de-DE"/>
          </a:p>
        </p:txBody>
      </p:sp>
    </p:spTree>
    <p:extLst>
      <p:ext uri="{BB962C8B-B14F-4D97-AF65-F5344CB8AC3E}">
        <p14:creationId xmlns:p14="http://schemas.microsoft.com/office/powerpoint/2010/main" val="20253610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Ü | ZÜ | Text/Aufz.">
    <p:spTree>
      <p:nvGrpSpPr>
        <p:cNvPr id="1" name=""/>
        <p:cNvGrpSpPr/>
        <p:nvPr/>
      </p:nvGrpSpPr>
      <p:grpSpPr>
        <a:xfrm>
          <a:off x="0" y="0"/>
          <a:ext cx="0" cy="0"/>
          <a:chOff x="0" y="0"/>
          <a:chExt cx="0" cy="0"/>
        </a:xfrm>
      </p:grpSpPr>
      <p:sp>
        <p:nvSpPr>
          <p:cNvPr id="12" name="Inhaltsplatzhalter 2"/>
          <p:cNvSpPr>
            <a:spLocks noGrp="1"/>
          </p:cNvSpPr>
          <p:nvPr>
            <p:ph idx="17" hasCustomPrompt="1"/>
          </p:nvPr>
        </p:nvSpPr>
        <p:spPr>
          <a:xfrm>
            <a:off x="321066" y="1124744"/>
            <a:ext cx="8427398" cy="288032"/>
          </a:xfrm>
        </p:spPr>
        <p:txBody>
          <a:bodyPr lIns="90000"/>
          <a:lstStyle>
            <a:lvl1pPr marL="0" indent="0">
              <a:spcAft>
                <a:spcPts val="1200"/>
              </a:spcAft>
              <a:buClr>
                <a:srgbClr val="CBB98A"/>
              </a:buClr>
              <a:buNone/>
              <a:defRPr b="0">
                <a:solidFill>
                  <a:srgbClr val="327A86"/>
                </a:solidFill>
              </a:defRPr>
            </a:lvl1pPr>
            <a:lvl2pPr>
              <a:spcAft>
                <a:spcPts val="1200"/>
              </a:spcAft>
              <a:buClr>
                <a:srgbClr val="CBB98A"/>
              </a:buClr>
              <a:defRPr/>
            </a:lvl2pPr>
            <a:lvl3pPr>
              <a:spcAft>
                <a:spcPts val="1200"/>
              </a:spcAft>
              <a:buClr>
                <a:srgbClr val="CBB98A"/>
              </a:buClr>
              <a:defRPr/>
            </a:lvl3pPr>
            <a:lvl4pPr>
              <a:spcAft>
                <a:spcPts val="1200"/>
              </a:spcAft>
              <a:buClr>
                <a:srgbClr val="CBB98A"/>
              </a:buClr>
              <a:defRPr/>
            </a:lvl4pPr>
            <a:lvl5pPr>
              <a:spcAft>
                <a:spcPts val="1200"/>
              </a:spcAft>
              <a:buClr>
                <a:srgbClr val="CBB98A"/>
              </a:buClr>
              <a:defRPr/>
            </a:lvl5pPr>
          </a:lstStyle>
          <a:p>
            <a:pPr lvl="0"/>
            <a:r>
              <a:rPr lang="de-DE" dirty="0"/>
              <a:t>Zwischenüberschrift bearbeiten</a:t>
            </a:r>
          </a:p>
        </p:txBody>
      </p:sp>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a:t>Titelmasterformat durch Klicken bearbeiten</a:t>
            </a:r>
            <a:endParaRPr lang="de-DE" dirty="0"/>
          </a:p>
        </p:txBody>
      </p:sp>
      <p:sp>
        <p:nvSpPr>
          <p:cNvPr id="11" name="Rectangle 8"/>
          <p:cNvSpPr>
            <a:spLocks noGrp="1" noChangeArrowheads="1"/>
          </p:cNvSpPr>
          <p:nvPr>
            <p:ph idx="1" hasCustomPrompt="1"/>
          </p:nvPr>
        </p:nvSpPr>
        <p:spPr bwMode="auto">
          <a:xfrm>
            <a:off x="323528" y="1514224"/>
            <a:ext cx="8424936" cy="501112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Tree>
  </p:cSld>
  <p:clrMapOvr>
    <a:masterClrMapping/>
  </p:clrMapOvr>
  <p:extLst mod="1">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Ü | Text/Aufz.">
    <p:spTree>
      <p:nvGrpSpPr>
        <p:cNvPr id="1" name=""/>
        <p:cNvGrpSpPr/>
        <p:nvPr/>
      </p:nvGrpSpPr>
      <p:grpSpPr>
        <a:xfrm>
          <a:off x="0" y="0"/>
          <a:ext cx="0" cy="0"/>
          <a:chOff x="0" y="0"/>
          <a:chExt cx="0" cy="0"/>
        </a:xfrm>
      </p:grpSpPr>
      <p:sp>
        <p:nvSpPr>
          <p:cNvPr id="11" name="Rectangle 8"/>
          <p:cNvSpPr>
            <a:spLocks noGrp="1" noChangeArrowheads="1"/>
          </p:cNvSpPr>
          <p:nvPr>
            <p:ph idx="1" hasCustomPrompt="1"/>
          </p:nvPr>
        </p:nvSpPr>
        <p:spPr bwMode="auto">
          <a:xfrm>
            <a:off x="323528" y="1124744"/>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a:t>Titelmasterformat durch Klicken bearbeiten</a:t>
            </a:r>
            <a:endParaRPr lang="de-DE" dirty="0"/>
          </a:p>
        </p:txBody>
      </p:sp>
      <p:sp>
        <p:nvSpPr>
          <p:cNvPr id="10" name="Textplatzhalter 9"/>
          <p:cNvSpPr>
            <a:spLocks noGrp="1"/>
          </p:cNvSpPr>
          <p:nvPr>
            <p:ph type="body" sz="quarter" idx="18" hasCustomPrompt="1"/>
          </p:nvPr>
        </p:nvSpPr>
        <p:spPr>
          <a:xfrm>
            <a:off x="3707904" y="91512"/>
            <a:ext cx="5300492" cy="144016"/>
          </a:xfrm>
        </p:spPr>
        <p:txBody>
          <a:bodyPr/>
          <a:lstStyle>
            <a:lvl1pPr marL="0" indent="0" algn="r">
              <a:buNone/>
              <a:defRPr sz="1000">
                <a:solidFill>
                  <a:schemeClr val="bg1"/>
                </a:solidFill>
              </a:defRPr>
            </a:lvl1pPr>
          </a:lstStyle>
          <a:p>
            <a:pPr lvl="0"/>
            <a:r>
              <a:rPr lang="de-DE" dirty="0"/>
              <a:t>Evtl. Kapitel oder Autor | Kurztitel | Datum</a:t>
            </a:r>
          </a:p>
        </p:txBody>
      </p:sp>
    </p:spTree>
    <p:extLst>
      <p:ext uri="{BB962C8B-B14F-4D97-AF65-F5344CB8AC3E}">
        <p14:creationId xmlns:p14="http://schemas.microsoft.com/office/powerpoint/2010/main" val="2430785100"/>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Ü | Objekt">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dirty="0"/>
              <a:t>Titelmasterformat durch Klicken bearbeiten</a:t>
            </a:r>
          </a:p>
        </p:txBody>
      </p:sp>
      <p:sp>
        <p:nvSpPr>
          <p:cNvPr id="11" name="Rectangle 8"/>
          <p:cNvSpPr>
            <a:spLocks noGrp="1" noChangeArrowheads="1"/>
          </p:cNvSpPr>
          <p:nvPr>
            <p:ph idx="1"/>
          </p:nvPr>
        </p:nvSpPr>
        <p:spPr bwMode="auto">
          <a:xfrm>
            <a:off x="323528" y="1124744"/>
            <a:ext cx="8424936" cy="5400600"/>
          </a:xfrm>
          <a:prstGeom prst="rect">
            <a:avLst/>
          </a:prstGeom>
          <a:noFill/>
          <a:ln w="9525">
            <a:noFill/>
            <a:miter lim="800000"/>
            <a:headEnd/>
            <a:tailEnd/>
          </a:ln>
        </p:spPr>
        <p:txBody>
          <a:bodyPr vert="horz" wrap="square" lIns="108000" tIns="0" rIns="91440" bIns="45720" numCol="1" anchor="t" anchorCtr="0" compatLnSpc="1">
            <a:prstTxWarp prst="textNoShape">
              <a:avLst/>
            </a:prstTxWarp>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de-DE"/>
              <a:t>Formatvorlagen des Textmasters bearbeiten</a:t>
            </a:r>
          </a:p>
        </p:txBody>
      </p:sp>
      <p:sp>
        <p:nvSpPr>
          <p:cNvPr id="4" name="Textplatzhalter 9"/>
          <p:cNvSpPr>
            <a:spLocks noGrp="1"/>
          </p:cNvSpPr>
          <p:nvPr>
            <p:ph type="body" sz="quarter" idx="18" hasCustomPrompt="1"/>
          </p:nvPr>
        </p:nvSpPr>
        <p:spPr>
          <a:xfrm>
            <a:off x="3707904" y="91512"/>
            <a:ext cx="5300492" cy="144016"/>
          </a:xfrm>
        </p:spPr>
        <p:txBody>
          <a:bodyPr/>
          <a:lstStyle>
            <a:lvl1pPr marL="0" indent="0" algn="r">
              <a:buNone/>
              <a:defRPr sz="1000">
                <a:solidFill>
                  <a:schemeClr val="bg1"/>
                </a:solidFill>
              </a:defRPr>
            </a:lvl1pPr>
          </a:lstStyle>
          <a:p>
            <a:pPr lvl="0"/>
            <a:r>
              <a:rPr lang="de-DE" dirty="0"/>
              <a:t>Evtl. Kapitel oder Autor | Kurztitel | Datum</a:t>
            </a:r>
          </a:p>
        </p:txBody>
      </p:sp>
    </p:spTree>
    <p:extLst>
      <p:ext uri="{BB962C8B-B14F-4D97-AF65-F5344CB8AC3E}">
        <p14:creationId xmlns:p14="http://schemas.microsoft.com/office/powerpoint/2010/main" val="3072278964"/>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Ü | freie Gestaltung">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a:t>Titelmasterformat durch Klicken bearbeiten</a:t>
            </a:r>
            <a:endParaRPr lang="de-DE" dirty="0"/>
          </a:p>
        </p:txBody>
      </p:sp>
    </p:spTree>
    <p:extLst>
      <p:ext uri="{BB962C8B-B14F-4D97-AF65-F5344CB8AC3E}">
        <p14:creationId xmlns:p14="http://schemas.microsoft.com/office/powerpoint/2010/main" val="3751226473"/>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Ü | Text/Aufz.">
    <p:spTree>
      <p:nvGrpSpPr>
        <p:cNvPr id="1" name=""/>
        <p:cNvGrpSpPr/>
        <p:nvPr/>
      </p:nvGrpSpPr>
      <p:grpSpPr>
        <a:xfrm>
          <a:off x="0" y="0"/>
          <a:ext cx="0" cy="0"/>
          <a:chOff x="0" y="0"/>
          <a:chExt cx="0" cy="0"/>
        </a:xfrm>
      </p:grpSpPr>
      <p:sp>
        <p:nvSpPr>
          <p:cNvPr id="11" name="Rectangle 8"/>
          <p:cNvSpPr>
            <a:spLocks noGrp="1" noChangeArrowheads="1"/>
          </p:cNvSpPr>
          <p:nvPr>
            <p:ph idx="1" hasCustomPrompt="1"/>
          </p:nvPr>
        </p:nvSpPr>
        <p:spPr bwMode="auto">
          <a:xfrm>
            <a:off x="323528" y="1124744"/>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a:t>Titelmasterformat durch Klicken bearbeiten</a:t>
            </a:r>
            <a:endParaRPr lang="de-DE" dirty="0"/>
          </a:p>
        </p:txBody>
      </p:sp>
    </p:spTree>
    <p:extLst>
      <p:ext uri="{BB962C8B-B14F-4D97-AF65-F5344CB8AC3E}">
        <p14:creationId xmlns:p14="http://schemas.microsoft.com/office/powerpoint/2010/main" val="2576388977"/>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Ü | Objekt">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dirty="0"/>
              <a:t>Titelmasterformat durch Klicken bearbeiten</a:t>
            </a:r>
          </a:p>
        </p:txBody>
      </p:sp>
      <p:sp>
        <p:nvSpPr>
          <p:cNvPr id="11" name="Rectangle 8"/>
          <p:cNvSpPr>
            <a:spLocks noGrp="1" noChangeArrowheads="1"/>
          </p:cNvSpPr>
          <p:nvPr>
            <p:ph idx="1"/>
          </p:nvPr>
        </p:nvSpPr>
        <p:spPr bwMode="auto">
          <a:xfrm>
            <a:off x="323528" y="1124744"/>
            <a:ext cx="8424936" cy="5400600"/>
          </a:xfrm>
          <a:prstGeom prst="rect">
            <a:avLst/>
          </a:prstGeom>
          <a:noFill/>
          <a:ln w="9525">
            <a:noFill/>
            <a:miter lim="800000"/>
            <a:headEnd/>
            <a:tailEnd/>
          </a:ln>
        </p:spPr>
        <p:txBody>
          <a:bodyPr vert="horz" wrap="square" lIns="108000" tIns="0" rIns="91440" bIns="45720" numCol="1" anchor="t" anchorCtr="0" compatLnSpc="1">
            <a:prstTxWarp prst="textNoShape">
              <a:avLst/>
            </a:prstTxWarp>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de-DE"/>
              <a:t>Formatvorlagen des Textmasters bearbeiten</a:t>
            </a:r>
          </a:p>
        </p:txBody>
      </p:sp>
    </p:spTree>
    <p:extLst>
      <p:ext uri="{BB962C8B-B14F-4D97-AF65-F5344CB8AC3E}">
        <p14:creationId xmlns:p14="http://schemas.microsoft.com/office/powerpoint/2010/main" val="1903940956"/>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Ü | freie Gestaltung">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a:t>Titelmasterformat durch Klicken bearbeiten</a:t>
            </a:r>
            <a:endParaRPr lang="de-DE" dirty="0"/>
          </a:p>
        </p:txBody>
      </p:sp>
    </p:spTree>
    <p:extLst>
      <p:ext uri="{BB962C8B-B14F-4D97-AF65-F5344CB8AC3E}">
        <p14:creationId xmlns:p14="http://schemas.microsoft.com/office/powerpoint/2010/main" val="1929633898"/>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folie mit Bild">
    <p:spTree>
      <p:nvGrpSpPr>
        <p:cNvPr id="1" name=""/>
        <p:cNvGrpSpPr/>
        <p:nvPr/>
      </p:nvGrpSpPr>
      <p:grpSpPr>
        <a:xfrm>
          <a:off x="0" y="0"/>
          <a:ext cx="0" cy="0"/>
          <a:chOff x="0" y="0"/>
          <a:chExt cx="0" cy="0"/>
        </a:xfrm>
      </p:grpSpPr>
      <p:sp>
        <p:nvSpPr>
          <p:cNvPr id="18" name="Rectangle 17"/>
          <p:cNvSpPr>
            <a:spLocks noChangeArrowheads="1"/>
          </p:cNvSpPr>
          <p:nvPr userDrawn="1"/>
        </p:nvSpPr>
        <p:spPr bwMode="auto">
          <a:xfrm>
            <a:off x="0" y="0"/>
            <a:ext cx="9144000" cy="548680"/>
          </a:xfrm>
          <a:prstGeom prst="rect">
            <a:avLst/>
          </a:prstGeom>
          <a:solidFill>
            <a:srgbClr val="327A86"/>
          </a:solidFill>
          <a:ln w="9525">
            <a:noFill/>
            <a:miter lim="800000"/>
            <a:headEnd/>
            <a:tailEnd/>
          </a:ln>
        </p:spPr>
        <p:txBody>
          <a:bodyPr wrap="none" anchor="ctr">
            <a:prstTxWarp prst="textNoShape">
              <a:avLst/>
            </a:prstTxWarp>
          </a:bodyPr>
          <a:lstStyle/>
          <a:p>
            <a:endParaRPr lang="de-DE"/>
          </a:p>
        </p:txBody>
      </p:sp>
      <p:sp>
        <p:nvSpPr>
          <p:cNvPr id="12" name="Rectangle 19"/>
          <p:cNvSpPr>
            <a:spLocks noChangeArrowheads="1"/>
          </p:cNvSpPr>
          <p:nvPr userDrawn="1"/>
        </p:nvSpPr>
        <p:spPr bwMode="auto">
          <a:xfrm>
            <a:off x="0" y="3789035"/>
            <a:ext cx="6876256" cy="2880325"/>
          </a:xfrm>
          <a:prstGeom prst="rect">
            <a:avLst/>
          </a:prstGeom>
          <a:solidFill>
            <a:srgbClr val="327A86"/>
          </a:solidFill>
          <a:ln w="9525">
            <a:noFill/>
            <a:miter lim="800000"/>
            <a:headEnd/>
            <a:tailEnd/>
          </a:ln>
        </p:spPr>
        <p:txBody>
          <a:bodyPr wrap="none" anchor="ctr">
            <a:prstTxWarp prst="textNoShape">
              <a:avLst/>
            </a:prstTxWarp>
          </a:bodyPr>
          <a:lstStyle/>
          <a:p>
            <a:endParaRPr lang="de-DE"/>
          </a:p>
        </p:txBody>
      </p:sp>
      <p:sp>
        <p:nvSpPr>
          <p:cNvPr id="14" name="Rechteck 13"/>
          <p:cNvSpPr/>
          <p:nvPr userDrawn="1"/>
        </p:nvSpPr>
        <p:spPr bwMode="auto">
          <a:xfrm>
            <a:off x="7092281" y="3787878"/>
            <a:ext cx="2051719" cy="2881482"/>
          </a:xfrm>
          <a:prstGeom prst="rect">
            <a:avLst/>
          </a:prstGeom>
          <a:solidFill>
            <a:srgbClr val="CBB98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pic>
        <p:nvPicPr>
          <p:cNvPr id="2" name="Bild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5670" y="-99392"/>
            <a:ext cx="3306824" cy="760076"/>
          </a:xfrm>
          <a:prstGeom prst="rect">
            <a:avLst/>
          </a:prstGeom>
        </p:spPr>
      </p:pic>
      <p:sp>
        <p:nvSpPr>
          <p:cNvPr id="3074" name="Rectangle 2"/>
          <p:cNvSpPr>
            <a:spLocks noGrp="1" noChangeArrowheads="1"/>
          </p:cNvSpPr>
          <p:nvPr userDrawn="1">
            <p:ph type="ctrTitle" hasCustomPrompt="1"/>
          </p:nvPr>
        </p:nvSpPr>
        <p:spPr>
          <a:xfrm>
            <a:off x="633963" y="3861048"/>
            <a:ext cx="5882253" cy="1143000"/>
          </a:xfrm>
          <a:prstGeom prst="rect">
            <a:avLst/>
          </a:prstGeom>
        </p:spPr>
        <p:txBody>
          <a:bodyPr tIns="108000" bIns="108000"/>
          <a:lstStyle>
            <a:lvl1pPr marL="0" indent="0">
              <a:defRPr baseline="0">
                <a:solidFill>
                  <a:schemeClr val="bg1"/>
                </a:solidFill>
              </a:defRPr>
            </a:lvl1pPr>
          </a:lstStyle>
          <a:p>
            <a:r>
              <a:rPr lang="de-DE" dirty="0" err="1"/>
              <a:t>Subtitel</a:t>
            </a:r>
            <a:endParaRPr lang="de-DE" dirty="0"/>
          </a:p>
        </p:txBody>
      </p:sp>
      <p:sp>
        <p:nvSpPr>
          <p:cNvPr id="3075" name="Rectangle 3"/>
          <p:cNvSpPr>
            <a:spLocks noGrp="1" noChangeArrowheads="1"/>
          </p:cNvSpPr>
          <p:nvPr userDrawn="1">
            <p:ph type="subTitle" idx="1"/>
          </p:nvPr>
        </p:nvSpPr>
        <p:spPr>
          <a:xfrm>
            <a:off x="619472" y="5060776"/>
            <a:ext cx="5896744" cy="1320552"/>
          </a:xfrm>
        </p:spPr>
        <p:txBody>
          <a:bodyPr lIns="108000" tIns="108000" bIns="108000"/>
          <a:lstStyle>
            <a:lvl1pPr marL="0" indent="0">
              <a:buFontTx/>
              <a:buNone/>
              <a:defRPr baseline="0">
                <a:solidFill>
                  <a:schemeClr val="bg1"/>
                </a:solidFill>
              </a:defRPr>
            </a:lvl1pPr>
          </a:lstStyle>
          <a:p>
            <a:r>
              <a:rPr lang="de-DE" dirty="0"/>
              <a:t>Formatvorlage des Untertitelmasters durch Klicken bearbeiten</a:t>
            </a:r>
          </a:p>
        </p:txBody>
      </p:sp>
      <p:sp>
        <p:nvSpPr>
          <p:cNvPr id="6" name="Bildplatzhalter 5"/>
          <p:cNvSpPr>
            <a:spLocks noGrp="1"/>
          </p:cNvSpPr>
          <p:nvPr userDrawn="1">
            <p:ph type="pic" sz="quarter" idx="10"/>
          </p:nvPr>
        </p:nvSpPr>
        <p:spPr>
          <a:xfrm>
            <a:off x="0" y="765175"/>
            <a:ext cx="9144000" cy="2807841"/>
          </a:xfrm>
        </p:spPr>
        <p:txBody>
          <a:bodyPr/>
          <a:lstStyle/>
          <a:p>
            <a:r>
              <a:rPr lang="de-DE"/>
              <a:t>Bild durch Klicken auf Symbol hinzufügen</a:t>
            </a:r>
          </a:p>
        </p:txBody>
      </p:sp>
      <p:pic>
        <p:nvPicPr>
          <p:cNvPr id="16" name="Grafik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249028" y="6264675"/>
            <a:ext cx="771810" cy="278358"/>
          </a:xfrm>
          <a:prstGeom prst="rect">
            <a:avLst/>
          </a:prstGeom>
        </p:spPr>
      </p:pic>
      <p:grpSp>
        <p:nvGrpSpPr>
          <p:cNvPr id="3" name="Gruppieren 16"/>
          <p:cNvGrpSpPr/>
          <p:nvPr userDrawn="1"/>
        </p:nvGrpSpPr>
        <p:grpSpPr>
          <a:xfrm>
            <a:off x="7105927" y="4004785"/>
            <a:ext cx="2038073" cy="558237"/>
            <a:chOff x="7105927" y="5823091"/>
            <a:chExt cx="2038073" cy="558237"/>
          </a:xfrm>
        </p:grpSpPr>
        <p:sp>
          <p:nvSpPr>
            <p:cNvPr id="19" name="Textfeld 18"/>
            <p:cNvSpPr txBox="1"/>
            <p:nvPr userDrawn="1"/>
          </p:nvSpPr>
          <p:spPr>
            <a:xfrm>
              <a:off x="7105927" y="5823091"/>
              <a:ext cx="899592" cy="230832"/>
            </a:xfrm>
            <a:prstGeom prst="rect">
              <a:avLst/>
            </a:prstGeom>
            <a:noFill/>
          </p:spPr>
          <p:txBody>
            <a:bodyPr wrap="square" rtlCol="0">
              <a:spAutoFit/>
            </a:bodyPr>
            <a:lstStyle/>
            <a:p>
              <a:pPr algn="r"/>
              <a:r>
                <a:rPr lang="de-DE" sz="850" b="0">
                  <a:latin typeface="Calibri" panose="020F0502020204030204" pitchFamily="34" charset="0"/>
                </a:rPr>
                <a:t>Initiiert durch</a:t>
              </a:r>
            </a:p>
          </p:txBody>
        </p:sp>
        <p:grpSp>
          <p:nvGrpSpPr>
            <p:cNvPr id="4" name="Gruppieren 19"/>
            <p:cNvGrpSpPr/>
            <p:nvPr userDrawn="1"/>
          </p:nvGrpSpPr>
          <p:grpSpPr>
            <a:xfrm>
              <a:off x="7308304" y="6067571"/>
              <a:ext cx="1835696" cy="313757"/>
              <a:chOff x="7308304" y="5923555"/>
              <a:chExt cx="1835696" cy="313757"/>
            </a:xfrm>
          </p:grpSpPr>
          <p:sp>
            <p:nvSpPr>
              <p:cNvPr id="21" name="Rechteck 20"/>
              <p:cNvSpPr/>
              <p:nvPr userDrawn="1"/>
            </p:nvSpPr>
            <p:spPr bwMode="auto">
              <a:xfrm>
                <a:off x="7308304" y="5923555"/>
                <a:ext cx="1835696" cy="313757"/>
              </a:xfrm>
              <a:prstGeom prst="rect">
                <a:avLst/>
              </a:prstGeom>
              <a:solidFill>
                <a:schemeClr val="accent6"/>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a:scene3d>
                <a:camera prst="orthographicFront"/>
                <a:lightRig rig="glow" dir="t"/>
              </a:scene3d>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err="1">
                  <a:ln>
                    <a:noFill/>
                  </a:ln>
                  <a:solidFill>
                    <a:schemeClr val="tx1"/>
                  </a:solidFill>
                  <a:effectLst/>
                  <a:latin typeface="Calibri" panose="020F0502020204030204" pitchFamily="34" charset="0"/>
                </a:endParaRPr>
              </a:p>
            </p:txBody>
          </p:sp>
          <p:pic>
            <p:nvPicPr>
              <p:cNvPr id="27" name="Grafik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336774" y="5923555"/>
                <a:ext cx="1762676" cy="313757"/>
              </a:xfrm>
              <a:prstGeom prst="rect">
                <a:avLst/>
              </a:prstGeom>
            </p:spPr>
          </p:pic>
        </p:grpSp>
      </p:grpSp>
    </p:spTree>
    <p:extLst>
      <p:ext uri="{BB962C8B-B14F-4D97-AF65-F5344CB8AC3E}">
        <p14:creationId xmlns:p14="http://schemas.microsoft.com/office/powerpoint/2010/main" val="17738587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folie ohne Bild">
    <p:spTree>
      <p:nvGrpSpPr>
        <p:cNvPr id="1" name=""/>
        <p:cNvGrpSpPr/>
        <p:nvPr/>
      </p:nvGrpSpPr>
      <p:grpSpPr>
        <a:xfrm>
          <a:off x="0" y="0"/>
          <a:ext cx="0" cy="0"/>
          <a:chOff x="0" y="0"/>
          <a:chExt cx="0" cy="0"/>
        </a:xfrm>
      </p:grpSpPr>
      <p:sp>
        <p:nvSpPr>
          <p:cNvPr id="18" name="Rectangle 17"/>
          <p:cNvSpPr>
            <a:spLocks noChangeArrowheads="1"/>
          </p:cNvSpPr>
          <p:nvPr userDrawn="1"/>
        </p:nvSpPr>
        <p:spPr bwMode="auto">
          <a:xfrm>
            <a:off x="0" y="0"/>
            <a:ext cx="9144000" cy="548680"/>
          </a:xfrm>
          <a:prstGeom prst="rect">
            <a:avLst/>
          </a:prstGeom>
          <a:solidFill>
            <a:srgbClr val="327A86"/>
          </a:solidFill>
          <a:ln w="9525">
            <a:noFill/>
            <a:miter lim="800000"/>
            <a:headEnd/>
            <a:tailEnd/>
          </a:ln>
        </p:spPr>
        <p:txBody>
          <a:bodyPr wrap="none" anchor="ctr">
            <a:prstTxWarp prst="textNoShape">
              <a:avLst/>
            </a:prstTxWarp>
          </a:bodyPr>
          <a:lstStyle/>
          <a:p>
            <a:endParaRPr lang="de-DE"/>
          </a:p>
        </p:txBody>
      </p:sp>
      <p:sp>
        <p:nvSpPr>
          <p:cNvPr id="12" name="Rectangle 19"/>
          <p:cNvSpPr>
            <a:spLocks noChangeArrowheads="1"/>
          </p:cNvSpPr>
          <p:nvPr userDrawn="1"/>
        </p:nvSpPr>
        <p:spPr bwMode="auto">
          <a:xfrm>
            <a:off x="0" y="3789035"/>
            <a:ext cx="6876256" cy="2880325"/>
          </a:xfrm>
          <a:prstGeom prst="rect">
            <a:avLst/>
          </a:prstGeom>
          <a:solidFill>
            <a:srgbClr val="327A86"/>
          </a:solidFill>
          <a:ln w="9525">
            <a:noFill/>
            <a:miter lim="800000"/>
            <a:headEnd/>
            <a:tailEnd/>
          </a:ln>
        </p:spPr>
        <p:txBody>
          <a:bodyPr wrap="none" anchor="ctr">
            <a:prstTxWarp prst="textNoShape">
              <a:avLst/>
            </a:prstTxWarp>
          </a:bodyPr>
          <a:lstStyle/>
          <a:p>
            <a:endParaRPr lang="de-DE"/>
          </a:p>
        </p:txBody>
      </p:sp>
      <p:sp>
        <p:nvSpPr>
          <p:cNvPr id="14" name="Rechteck 13"/>
          <p:cNvSpPr/>
          <p:nvPr userDrawn="1"/>
        </p:nvSpPr>
        <p:spPr bwMode="auto">
          <a:xfrm>
            <a:off x="7092281" y="3789035"/>
            <a:ext cx="2051719" cy="2880325"/>
          </a:xfrm>
          <a:prstGeom prst="rect">
            <a:avLst/>
          </a:prstGeom>
          <a:solidFill>
            <a:srgbClr val="CBB98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pic>
        <p:nvPicPr>
          <p:cNvPr id="2" name="Bild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6462" y="-99392"/>
            <a:ext cx="3306824" cy="760076"/>
          </a:xfrm>
          <a:prstGeom prst="rect">
            <a:avLst/>
          </a:prstGeom>
        </p:spPr>
      </p:pic>
      <p:sp>
        <p:nvSpPr>
          <p:cNvPr id="3074" name="Rectangle 2"/>
          <p:cNvSpPr>
            <a:spLocks noGrp="1" noChangeArrowheads="1"/>
          </p:cNvSpPr>
          <p:nvPr userDrawn="1">
            <p:ph type="ctrTitle" hasCustomPrompt="1"/>
          </p:nvPr>
        </p:nvSpPr>
        <p:spPr>
          <a:xfrm>
            <a:off x="633963" y="3861048"/>
            <a:ext cx="5882253" cy="1143000"/>
          </a:xfrm>
          <a:prstGeom prst="rect">
            <a:avLst/>
          </a:prstGeom>
        </p:spPr>
        <p:txBody>
          <a:bodyPr tIns="108000" bIns="108000"/>
          <a:lstStyle>
            <a:lvl1pPr marL="0" indent="0">
              <a:defRPr baseline="0">
                <a:solidFill>
                  <a:schemeClr val="bg1"/>
                </a:solidFill>
              </a:defRPr>
            </a:lvl1pPr>
          </a:lstStyle>
          <a:p>
            <a:r>
              <a:rPr lang="de-DE" dirty="0" err="1"/>
              <a:t>Subtitel</a:t>
            </a:r>
            <a:endParaRPr lang="de-DE" dirty="0"/>
          </a:p>
        </p:txBody>
      </p:sp>
      <p:sp>
        <p:nvSpPr>
          <p:cNvPr id="3075" name="Rectangle 3"/>
          <p:cNvSpPr>
            <a:spLocks noGrp="1" noChangeArrowheads="1"/>
          </p:cNvSpPr>
          <p:nvPr userDrawn="1">
            <p:ph type="subTitle" idx="1"/>
          </p:nvPr>
        </p:nvSpPr>
        <p:spPr>
          <a:xfrm>
            <a:off x="619472" y="5060776"/>
            <a:ext cx="5896744" cy="1320552"/>
          </a:xfrm>
        </p:spPr>
        <p:txBody>
          <a:bodyPr lIns="108000" tIns="108000" bIns="108000"/>
          <a:lstStyle>
            <a:lvl1pPr marL="0" indent="0">
              <a:buFontTx/>
              <a:buNone/>
              <a:defRPr baseline="0">
                <a:solidFill>
                  <a:schemeClr val="bg1"/>
                </a:solidFill>
              </a:defRPr>
            </a:lvl1pPr>
          </a:lstStyle>
          <a:p>
            <a:r>
              <a:rPr lang="de-DE"/>
              <a:t>Formatvorlage des Untertitelmasters durch Klicken bearbeiten</a:t>
            </a:r>
            <a:endParaRPr lang="de-DE" dirty="0"/>
          </a:p>
        </p:txBody>
      </p:sp>
      <p:sp>
        <p:nvSpPr>
          <p:cNvPr id="13" name="Rectangle 2"/>
          <p:cNvSpPr txBox="1">
            <a:spLocks noChangeArrowheads="1"/>
          </p:cNvSpPr>
          <p:nvPr userDrawn="1"/>
        </p:nvSpPr>
        <p:spPr>
          <a:xfrm>
            <a:off x="633442" y="1137283"/>
            <a:ext cx="7898998" cy="1143000"/>
          </a:xfrm>
          <a:prstGeom prst="rect">
            <a:avLst/>
          </a:prstGeom>
        </p:spPr>
        <p:txBody>
          <a:bodyPr vert="horz" lIns="91440" tIns="108000" rIns="91440" bIns="108000" rtlCol="0" anchor="ctr">
            <a:noAutofit/>
          </a:bodyPr>
          <a:lstStyle>
            <a:lvl1pPr marL="0" indent="0" algn="l" rtl="0" eaLnBrk="1" fontAlgn="base" hangingPunct="1">
              <a:spcBef>
                <a:spcPct val="0"/>
              </a:spcBef>
              <a:spcAft>
                <a:spcPct val="0"/>
              </a:spcAft>
              <a:defRPr sz="2800" b="0" baseline="0">
                <a:solidFill>
                  <a:schemeClr val="bg1"/>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r>
              <a:rPr lang="de-DE" sz="3600" b="1" kern="0">
                <a:solidFill>
                  <a:srgbClr val="327A86"/>
                </a:solidFill>
              </a:rPr>
              <a:t>Titel ohne</a:t>
            </a:r>
            <a:r>
              <a:rPr lang="de-DE" sz="3600" b="1" kern="0" baseline="0">
                <a:solidFill>
                  <a:srgbClr val="327A86"/>
                </a:solidFill>
              </a:rPr>
              <a:t> Bild</a:t>
            </a:r>
            <a:endParaRPr lang="de-DE" sz="3600" b="1" kern="0">
              <a:solidFill>
                <a:srgbClr val="327A86"/>
              </a:solidFill>
            </a:endParaRPr>
          </a:p>
        </p:txBody>
      </p:sp>
      <p:sp>
        <p:nvSpPr>
          <p:cNvPr id="25" name="Textfeld 24"/>
          <p:cNvSpPr txBox="1"/>
          <p:nvPr userDrawn="1"/>
        </p:nvSpPr>
        <p:spPr>
          <a:xfrm>
            <a:off x="41764" y="6635881"/>
            <a:ext cx="4608512" cy="261610"/>
          </a:xfrm>
          <a:prstGeom prst="rect">
            <a:avLst/>
          </a:prstGeom>
          <a:noFill/>
        </p:spPr>
        <p:txBody>
          <a:bodyPr wrap="square" rtlCol="0">
            <a:spAutoFit/>
          </a:bodyPr>
          <a:lstStyle/>
          <a:p>
            <a:r>
              <a:rPr lang="de-DE" sz="1100">
                <a:solidFill>
                  <a:schemeClr val="accent6">
                    <a:lumMod val="50000"/>
                  </a:schemeClr>
                </a:solidFill>
                <a:latin typeface="Calibri" panose="020F0502020204030204" pitchFamily="34" charset="0"/>
              </a:rPr>
              <a:t>Version vom 12.11.2016</a:t>
            </a:r>
          </a:p>
        </p:txBody>
      </p:sp>
      <p:pic>
        <p:nvPicPr>
          <p:cNvPr id="26" name="Grafik 2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249028" y="6264675"/>
            <a:ext cx="771810" cy="278358"/>
          </a:xfrm>
          <a:prstGeom prst="rect">
            <a:avLst/>
          </a:prstGeom>
        </p:spPr>
      </p:pic>
      <p:grpSp>
        <p:nvGrpSpPr>
          <p:cNvPr id="3" name="Gruppieren 26"/>
          <p:cNvGrpSpPr/>
          <p:nvPr userDrawn="1"/>
        </p:nvGrpSpPr>
        <p:grpSpPr>
          <a:xfrm>
            <a:off x="7105927" y="4004785"/>
            <a:ext cx="2038073" cy="558237"/>
            <a:chOff x="7105927" y="5823091"/>
            <a:chExt cx="2038073" cy="558237"/>
          </a:xfrm>
        </p:grpSpPr>
        <p:sp>
          <p:nvSpPr>
            <p:cNvPr id="28" name="Textfeld 27"/>
            <p:cNvSpPr txBox="1"/>
            <p:nvPr userDrawn="1"/>
          </p:nvSpPr>
          <p:spPr>
            <a:xfrm>
              <a:off x="7105927" y="5823091"/>
              <a:ext cx="899592" cy="230832"/>
            </a:xfrm>
            <a:prstGeom prst="rect">
              <a:avLst/>
            </a:prstGeom>
            <a:noFill/>
          </p:spPr>
          <p:txBody>
            <a:bodyPr wrap="square" rtlCol="0">
              <a:spAutoFit/>
            </a:bodyPr>
            <a:lstStyle/>
            <a:p>
              <a:pPr algn="r"/>
              <a:r>
                <a:rPr lang="de-DE" sz="850" b="0">
                  <a:latin typeface="Calibri" panose="020F0502020204030204" pitchFamily="34" charset="0"/>
                </a:rPr>
                <a:t>Initiiert durch</a:t>
              </a:r>
            </a:p>
          </p:txBody>
        </p:sp>
        <p:grpSp>
          <p:nvGrpSpPr>
            <p:cNvPr id="4" name="Gruppieren 28"/>
            <p:cNvGrpSpPr/>
            <p:nvPr userDrawn="1"/>
          </p:nvGrpSpPr>
          <p:grpSpPr>
            <a:xfrm>
              <a:off x="7308304" y="6067571"/>
              <a:ext cx="1835696" cy="313757"/>
              <a:chOff x="7308304" y="5923555"/>
              <a:chExt cx="1835696" cy="313757"/>
            </a:xfrm>
          </p:grpSpPr>
          <p:sp>
            <p:nvSpPr>
              <p:cNvPr id="30" name="Rechteck 29"/>
              <p:cNvSpPr/>
              <p:nvPr userDrawn="1"/>
            </p:nvSpPr>
            <p:spPr bwMode="auto">
              <a:xfrm>
                <a:off x="7308304" y="5923555"/>
                <a:ext cx="1835696" cy="313757"/>
              </a:xfrm>
              <a:prstGeom prst="rect">
                <a:avLst/>
              </a:prstGeom>
              <a:solidFill>
                <a:schemeClr val="accent6"/>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a:scene3d>
                <a:camera prst="orthographicFront"/>
                <a:lightRig rig="glow" dir="t"/>
              </a:scene3d>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err="1">
                  <a:ln>
                    <a:noFill/>
                  </a:ln>
                  <a:solidFill>
                    <a:schemeClr val="tx1"/>
                  </a:solidFill>
                  <a:effectLst/>
                  <a:latin typeface="Calibri" panose="020F0502020204030204" pitchFamily="34" charset="0"/>
                </a:endParaRPr>
              </a:p>
            </p:txBody>
          </p:sp>
          <p:pic>
            <p:nvPicPr>
              <p:cNvPr id="31" name="Grafik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336774" y="5923555"/>
                <a:ext cx="1762676" cy="313757"/>
              </a:xfrm>
              <a:prstGeom prst="rect">
                <a:avLst/>
              </a:prstGeom>
            </p:spPr>
          </p:pic>
        </p:grpSp>
      </p:grpSp>
    </p:spTree>
    <p:extLst>
      <p:ext uri="{BB962C8B-B14F-4D97-AF65-F5344CB8AC3E}">
        <p14:creationId xmlns:p14="http://schemas.microsoft.com/office/powerpoint/2010/main" val="36037903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e">
    <p:spTree>
      <p:nvGrpSpPr>
        <p:cNvPr id="1" name=""/>
        <p:cNvGrpSpPr/>
        <p:nvPr/>
      </p:nvGrpSpPr>
      <p:grpSpPr>
        <a:xfrm>
          <a:off x="0" y="0"/>
          <a:ext cx="0" cy="0"/>
          <a:chOff x="0" y="0"/>
          <a:chExt cx="0" cy="0"/>
        </a:xfrm>
      </p:grpSpPr>
      <p:sp>
        <p:nvSpPr>
          <p:cNvPr id="16" name="Rechteck 15"/>
          <p:cNvSpPr/>
          <p:nvPr userDrawn="1"/>
        </p:nvSpPr>
        <p:spPr bwMode="auto">
          <a:xfrm>
            <a:off x="7092281" y="3787878"/>
            <a:ext cx="2051719" cy="2881482"/>
          </a:xfrm>
          <a:prstGeom prst="rect">
            <a:avLst/>
          </a:prstGeom>
          <a:solidFill>
            <a:srgbClr val="CBB98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18" name="Rectangle 17"/>
          <p:cNvSpPr>
            <a:spLocks noChangeArrowheads="1"/>
          </p:cNvSpPr>
          <p:nvPr userDrawn="1"/>
        </p:nvSpPr>
        <p:spPr bwMode="auto">
          <a:xfrm>
            <a:off x="0" y="0"/>
            <a:ext cx="9144000" cy="548680"/>
          </a:xfrm>
          <a:prstGeom prst="rect">
            <a:avLst/>
          </a:prstGeom>
          <a:solidFill>
            <a:srgbClr val="327A86"/>
          </a:solidFill>
          <a:ln w="9525">
            <a:noFill/>
            <a:miter lim="800000"/>
            <a:headEnd/>
            <a:tailEnd/>
          </a:ln>
        </p:spPr>
        <p:txBody>
          <a:bodyPr wrap="none" anchor="ctr">
            <a:prstTxWarp prst="textNoShape">
              <a:avLst/>
            </a:prstTxWarp>
          </a:bodyPr>
          <a:lstStyle/>
          <a:p>
            <a:endParaRPr lang="de-DE"/>
          </a:p>
        </p:txBody>
      </p:sp>
      <p:sp>
        <p:nvSpPr>
          <p:cNvPr id="5" name="Bildplatzhalter 4"/>
          <p:cNvSpPr>
            <a:spLocks noGrp="1"/>
          </p:cNvSpPr>
          <p:nvPr>
            <p:ph type="pic" sz="quarter" idx="10"/>
          </p:nvPr>
        </p:nvSpPr>
        <p:spPr>
          <a:xfrm>
            <a:off x="0" y="3787878"/>
            <a:ext cx="6876256" cy="2881481"/>
          </a:xfrm>
        </p:spPr>
        <p:txBody>
          <a:bodyPr/>
          <a:lstStyle/>
          <a:p>
            <a:r>
              <a:rPr lang="de-DE"/>
              <a:t>Bild durch Klicken auf Symbol hinzufügen</a:t>
            </a:r>
          </a:p>
        </p:txBody>
      </p:sp>
      <p:sp>
        <p:nvSpPr>
          <p:cNvPr id="4" name="Textplatzhalter 3"/>
          <p:cNvSpPr>
            <a:spLocks noGrp="1"/>
          </p:cNvSpPr>
          <p:nvPr>
            <p:ph type="body" sz="quarter" idx="11" hasCustomPrompt="1"/>
          </p:nvPr>
        </p:nvSpPr>
        <p:spPr>
          <a:xfrm>
            <a:off x="323528" y="1414872"/>
            <a:ext cx="7681991" cy="501960"/>
          </a:xfrm>
        </p:spPr>
        <p:txBody>
          <a:bodyPr/>
          <a:lstStyle>
            <a:lvl1pPr marL="0" indent="0" algn="ctr">
              <a:buNone/>
              <a:defRPr sz="28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de-DE" dirty="0"/>
              <a:t>Vielen Dank für Ihre Aufmerksamkeit!</a:t>
            </a:r>
          </a:p>
        </p:txBody>
      </p:sp>
      <p:sp>
        <p:nvSpPr>
          <p:cNvPr id="15" name="Textplatzhalter 3"/>
          <p:cNvSpPr>
            <a:spLocks noGrp="1"/>
          </p:cNvSpPr>
          <p:nvPr>
            <p:ph type="body" sz="quarter" idx="12" hasCustomPrompt="1"/>
          </p:nvPr>
        </p:nvSpPr>
        <p:spPr>
          <a:xfrm>
            <a:off x="4947156" y="2094760"/>
            <a:ext cx="3510136" cy="501960"/>
          </a:xfrm>
        </p:spPr>
        <p:txBody>
          <a:bodyPr/>
          <a:lstStyle>
            <a:lvl1pPr marL="0" indent="0" algn="ctr">
              <a:buNone/>
              <a:defRPr sz="2000" b="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de-DE" dirty="0"/>
              <a:t>Fragen &amp; Diskussion</a:t>
            </a:r>
          </a:p>
        </p:txBody>
      </p:sp>
      <p:pic>
        <p:nvPicPr>
          <p:cNvPr id="13" name="Grafik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49028" y="6264675"/>
            <a:ext cx="771810" cy="278358"/>
          </a:xfrm>
          <a:prstGeom prst="rect">
            <a:avLst/>
          </a:prstGeom>
        </p:spPr>
      </p:pic>
      <p:grpSp>
        <p:nvGrpSpPr>
          <p:cNvPr id="2" name="Gruppieren 13"/>
          <p:cNvGrpSpPr/>
          <p:nvPr userDrawn="1"/>
        </p:nvGrpSpPr>
        <p:grpSpPr>
          <a:xfrm>
            <a:off x="7105927" y="4004785"/>
            <a:ext cx="2038073" cy="558237"/>
            <a:chOff x="7105927" y="5823091"/>
            <a:chExt cx="2038073" cy="558237"/>
          </a:xfrm>
        </p:grpSpPr>
        <p:sp>
          <p:nvSpPr>
            <p:cNvPr id="17" name="Textfeld 16"/>
            <p:cNvSpPr txBox="1"/>
            <p:nvPr userDrawn="1"/>
          </p:nvSpPr>
          <p:spPr>
            <a:xfrm>
              <a:off x="7105927" y="5823091"/>
              <a:ext cx="899592" cy="230832"/>
            </a:xfrm>
            <a:prstGeom prst="rect">
              <a:avLst/>
            </a:prstGeom>
            <a:noFill/>
          </p:spPr>
          <p:txBody>
            <a:bodyPr wrap="square" rtlCol="0">
              <a:spAutoFit/>
            </a:bodyPr>
            <a:lstStyle/>
            <a:p>
              <a:pPr algn="r"/>
              <a:r>
                <a:rPr lang="de-DE" sz="850" b="0">
                  <a:latin typeface="Calibri" panose="020F0502020204030204" pitchFamily="34" charset="0"/>
                </a:rPr>
                <a:t>Initiiert durch</a:t>
              </a:r>
            </a:p>
          </p:txBody>
        </p:sp>
        <p:grpSp>
          <p:nvGrpSpPr>
            <p:cNvPr id="3" name="Gruppieren 18"/>
            <p:cNvGrpSpPr/>
            <p:nvPr userDrawn="1"/>
          </p:nvGrpSpPr>
          <p:grpSpPr>
            <a:xfrm>
              <a:off x="7308304" y="6067571"/>
              <a:ext cx="1835696" cy="313757"/>
              <a:chOff x="7308304" y="5923555"/>
              <a:chExt cx="1835696" cy="313757"/>
            </a:xfrm>
          </p:grpSpPr>
          <p:sp>
            <p:nvSpPr>
              <p:cNvPr id="20" name="Rechteck 19"/>
              <p:cNvSpPr/>
              <p:nvPr userDrawn="1"/>
            </p:nvSpPr>
            <p:spPr bwMode="auto">
              <a:xfrm>
                <a:off x="7308304" y="5923555"/>
                <a:ext cx="1835696" cy="313757"/>
              </a:xfrm>
              <a:prstGeom prst="rect">
                <a:avLst/>
              </a:prstGeom>
              <a:solidFill>
                <a:schemeClr val="accent6"/>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a:scene3d>
                <a:camera prst="orthographicFront"/>
                <a:lightRig rig="glow" dir="t"/>
              </a:scene3d>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err="1">
                  <a:ln>
                    <a:noFill/>
                  </a:ln>
                  <a:solidFill>
                    <a:schemeClr val="tx1"/>
                  </a:solidFill>
                  <a:effectLst/>
                  <a:latin typeface="Calibri" panose="020F0502020204030204" pitchFamily="34" charset="0"/>
                </a:endParaRPr>
              </a:p>
            </p:txBody>
          </p:sp>
          <p:pic>
            <p:nvPicPr>
              <p:cNvPr id="21" name="Grafik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336774" y="5923555"/>
                <a:ext cx="1762676" cy="313757"/>
              </a:xfrm>
              <a:prstGeom prst="rect">
                <a:avLst/>
              </a:prstGeom>
            </p:spPr>
          </p:pic>
        </p:grpSp>
      </p:grpSp>
      <p:pic>
        <p:nvPicPr>
          <p:cNvPr id="22" name="Bild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55670" y="-99392"/>
            <a:ext cx="3306824" cy="760076"/>
          </a:xfrm>
          <a:prstGeom prst="rect">
            <a:avLst/>
          </a:prstGeom>
        </p:spPr>
      </p:pic>
    </p:spTree>
    <p:extLst>
      <p:ext uri="{BB962C8B-B14F-4D97-AF65-F5344CB8AC3E}">
        <p14:creationId xmlns:p14="http://schemas.microsoft.com/office/powerpoint/2010/main" val="11146315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Ü | ZÜ | Text/Aufz.">
    <p:spTree>
      <p:nvGrpSpPr>
        <p:cNvPr id="1" name=""/>
        <p:cNvGrpSpPr/>
        <p:nvPr/>
      </p:nvGrpSpPr>
      <p:grpSpPr>
        <a:xfrm>
          <a:off x="0" y="0"/>
          <a:ext cx="0" cy="0"/>
          <a:chOff x="0" y="0"/>
          <a:chExt cx="0" cy="0"/>
        </a:xfrm>
      </p:grpSpPr>
      <p:sp>
        <p:nvSpPr>
          <p:cNvPr id="12" name="Inhaltsplatzhalter 2"/>
          <p:cNvSpPr>
            <a:spLocks noGrp="1"/>
          </p:cNvSpPr>
          <p:nvPr>
            <p:ph idx="17" hasCustomPrompt="1"/>
          </p:nvPr>
        </p:nvSpPr>
        <p:spPr>
          <a:xfrm>
            <a:off x="321066" y="1124744"/>
            <a:ext cx="8427398" cy="288032"/>
          </a:xfrm>
        </p:spPr>
        <p:txBody>
          <a:bodyPr lIns="90000"/>
          <a:lstStyle>
            <a:lvl1pPr marL="0" indent="0">
              <a:spcAft>
                <a:spcPts val="1200"/>
              </a:spcAft>
              <a:buClr>
                <a:srgbClr val="CBB98A"/>
              </a:buClr>
              <a:buNone/>
              <a:defRPr b="0">
                <a:solidFill>
                  <a:schemeClr val="accent3"/>
                </a:solidFill>
              </a:defRPr>
            </a:lvl1pPr>
            <a:lvl2pPr>
              <a:spcAft>
                <a:spcPts val="1200"/>
              </a:spcAft>
              <a:buClr>
                <a:srgbClr val="CBB98A"/>
              </a:buClr>
              <a:defRPr/>
            </a:lvl2pPr>
            <a:lvl3pPr>
              <a:spcAft>
                <a:spcPts val="1200"/>
              </a:spcAft>
              <a:buClr>
                <a:srgbClr val="CBB98A"/>
              </a:buClr>
              <a:defRPr/>
            </a:lvl3pPr>
            <a:lvl4pPr>
              <a:spcAft>
                <a:spcPts val="1200"/>
              </a:spcAft>
              <a:buClr>
                <a:srgbClr val="CBB98A"/>
              </a:buClr>
              <a:defRPr/>
            </a:lvl4pPr>
            <a:lvl5pPr>
              <a:spcAft>
                <a:spcPts val="1200"/>
              </a:spcAft>
              <a:buClr>
                <a:srgbClr val="CBB98A"/>
              </a:buClr>
              <a:defRPr/>
            </a:lvl5pPr>
          </a:lstStyle>
          <a:p>
            <a:pPr lvl="0"/>
            <a:r>
              <a:rPr lang="de-DE" dirty="0"/>
              <a:t>Zwischenüberschrift bearbeiten</a:t>
            </a:r>
          </a:p>
        </p:txBody>
      </p:sp>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a:t>Titelmasterformat durch Klicken bearbeiten</a:t>
            </a:r>
            <a:endParaRPr lang="de-DE" dirty="0"/>
          </a:p>
        </p:txBody>
      </p:sp>
      <p:sp>
        <p:nvSpPr>
          <p:cNvPr id="11" name="Rectangle 8"/>
          <p:cNvSpPr>
            <a:spLocks noGrp="1" noChangeArrowheads="1"/>
          </p:cNvSpPr>
          <p:nvPr>
            <p:ph idx="1" hasCustomPrompt="1"/>
          </p:nvPr>
        </p:nvSpPr>
        <p:spPr bwMode="auto">
          <a:xfrm>
            <a:off x="323528" y="1514224"/>
            <a:ext cx="8424936" cy="501112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Tree>
    <p:extLst>
      <p:ext uri="{BB962C8B-B14F-4D97-AF65-F5344CB8AC3E}">
        <p14:creationId xmlns:p14="http://schemas.microsoft.com/office/powerpoint/2010/main" val="521097130"/>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11.xml"/><Relationship Id="rId7"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image" Target="../media/image1.emf"/><Relationship Id="rId5" Type="http://schemas.openxmlformats.org/officeDocument/2006/relationships/theme" Target="../theme/theme2.xml"/><Relationship Id="rId4"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Rectangle 17"/>
          <p:cNvSpPr>
            <a:spLocks noChangeArrowheads="1"/>
          </p:cNvSpPr>
          <p:nvPr/>
        </p:nvSpPr>
        <p:spPr bwMode="auto">
          <a:xfrm>
            <a:off x="0" y="0"/>
            <a:ext cx="9144000" cy="332656"/>
          </a:xfrm>
          <a:prstGeom prst="rect">
            <a:avLst/>
          </a:prstGeom>
          <a:solidFill>
            <a:srgbClr val="327A86"/>
          </a:solidFill>
          <a:ln w="9525">
            <a:noFill/>
            <a:miter lim="800000"/>
            <a:headEnd/>
            <a:tailEnd/>
          </a:ln>
        </p:spPr>
        <p:txBody>
          <a:bodyPr wrap="none" anchor="ctr">
            <a:prstTxWarp prst="textNoShape">
              <a:avLst/>
            </a:prstTxWarp>
          </a:bodyPr>
          <a:lstStyle/>
          <a:p>
            <a:endParaRPr lang="de-DE"/>
          </a:p>
        </p:txBody>
      </p:sp>
      <p:sp>
        <p:nvSpPr>
          <p:cNvPr id="1032" name="Rectangle 8"/>
          <p:cNvSpPr>
            <a:spLocks noGrp="1" noChangeArrowheads="1"/>
          </p:cNvSpPr>
          <p:nvPr>
            <p:ph type="body" idx="1"/>
          </p:nvPr>
        </p:nvSpPr>
        <p:spPr bwMode="auto">
          <a:xfrm>
            <a:off x="323528" y="1124744"/>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4"/>
            <a:endParaRPr lang="de-DE" dirty="0"/>
          </a:p>
        </p:txBody>
      </p:sp>
      <p:pic>
        <p:nvPicPr>
          <p:cNvPr id="13" name="Bild 12" descr="Logo_DZLM_neg_W_10cm.eps"/>
          <p:cNvPicPr>
            <a:picLocks noChangeAspect="1"/>
          </p:cNvPicPr>
          <p:nvPr/>
        </p:nvPicPr>
        <p:blipFill rotWithShape="1">
          <a:blip r:embed="rId10"/>
          <a:srcRect r="52817" b="-3558"/>
          <a:stretch/>
        </p:blipFill>
        <p:spPr>
          <a:xfrm>
            <a:off x="421663" y="77051"/>
            <a:ext cx="720080" cy="189207"/>
          </a:xfrm>
          <a:prstGeom prst="rect">
            <a:avLst/>
          </a:prstGeom>
        </p:spPr>
      </p:pic>
      <p:sp>
        <p:nvSpPr>
          <p:cNvPr id="3" name="Titelplatzhalter 2"/>
          <p:cNvSpPr>
            <a:spLocks noGrp="1"/>
          </p:cNvSpPr>
          <p:nvPr>
            <p:ph type="title"/>
          </p:nvPr>
        </p:nvSpPr>
        <p:spPr>
          <a:xfrm>
            <a:off x="323528" y="417859"/>
            <a:ext cx="8424936" cy="490861"/>
          </a:xfrm>
          <a:prstGeom prst="rect">
            <a:avLst/>
          </a:prstGeom>
        </p:spPr>
        <p:txBody>
          <a:bodyPr vert="horz" lIns="91440" tIns="45720" rIns="91440" bIns="45720" rtlCol="0" anchor="ctr">
            <a:noAutofit/>
          </a:bodyPr>
          <a:lstStyle/>
          <a:p>
            <a:r>
              <a:rPr lang="de-DE" dirty="0"/>
              <a:t>Titelmasterformat durch Klicken bearbeiten</a:t>
            </a:r>
          </a:p>
        </p:txBody>
      </p:sp>
      <p:sp>
        <p:nvSpPr>
          <p:cNvPr id="6" name="Textplatzhalter 9"/>
          <p:cNvSpPr txBox="1">
            <a:spLocks/>
          </p:cNvSpPr>
          <p:nvPr userDrawn="1"/>
        </p:nvSpPr>
        <p:spPr>
          <a:xfrm>
            <a:off x="3923928" y="32204"/>
            <a:ext cx="5012460" cy="169136"/>
          </a:xfrm>
          <a:prstGeom prst="rect">
            <a:avLst/>
          </a:prstGeom>
        </p:spPr>
        <p:txBody>
          <a:bodyPr/>
          <a:lstStyle>
            <a:lvl1pPr marL="0" indent="0" algn="r" rtl="0" eaLnBrk="1" fontAlgn="base" hangingPunct="1">
              <a:lnSpc>
                <a:spcPct val="100000"/>
              </a:lnSpc>
              <a:spcBef>
                <a:spcPts val="576"/>
              </a:spcBef>
              <a:spcAft>
                <a:spcPts val="600"/>
              </a:spcAft>
              <a:buClr>
                <a:srgbClr val="327A86"/>
              </a:buClr>
              <a:buFont typeface="Wingdings" charset="2"/>
              <a:buNone/>
              <a:defRPr sz="1000">
                <a:solidFill>
                  <a:schemeClr val="bg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11"/>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12"/>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12"/>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12"/>
              </a:buBlip>
              <a:defRPr sz="1200">
                <a:solidFill>
                  <a:schemeClr val="tx1"/>
                </a:solidFill>
                <a:latin typeface="+mn-lt"/>
                <a:ea typeface="+mn-ea"/>
              </a:defRPr>
            </a:lvl9pPr>
          </a:lstStyle>
          <a:p>
            <a:r>
              <a:rPr lang="de-DE" dirty="0" smtClean="0"/>
              <a:t>Leitidee</a:t>
            </a:r>
            <a:r>
              <a:rPr lang="de-DE" baseline="0" dirty="0" smtClean="0"/>
              <a:t> </a:t>
            </a:r>
            <a:r>
              <a:rPr lang="de-DE" baseline="0" dirty="0"/>
              <a:t>Daten und Zufall</a:t>
            </a:r>
            <a:r>
              <a:rPr lang="de-DE" dirty="0"/>
              <a:t> GS | Baustein</a:t>
            </a:r>
            <a:r>
              <a:rPr lang="de-DE" baseline="0" dirty="0"/>
              <a:t>  1</a:t>
            </a:r>
          </a:p>
          <a:p>
            <a:endParaRPr lang="de-DE" dirty="0"/>
          </a:p>
        </p:txBody>
      </p:sp>
    </p:spTree>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9" r:id="rId5"/>
    <p:sldLayoutId id="2147483770" r:id="rId6"/>
    <p:sldLayoutId id="2147483771" r:id="rId7"/>
    <p:sldLayoutId id="2147483837" r:id="rId8"/>
  </p:sldLayoutIdLst>
  <p:hf hdr="0" ftr="0" dt="0"/>
  <p:txStyles>
    <p:titleStyle>
      <a:lvl1pPr algn="l" rtl="0" eaLnBrk="1" fontAlgn="base" hangingPunct="1">
        <a:spcBef>
          <a:spcPct val="0"/>
        </a:spcBef>
        <a:spcAft>
          <a:spcPct val="0"/>
        </a:spcAft>
        <a:defRPr sz="28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p:titleStyle>
    <p:body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11"/>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12"/>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12"/>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12"/>
        </a:buBlip>
        <a:defRPr sz="12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Rectangle 17"/>
          <p:cNvSpPr>
            <a:spLocks noChangeArrowheads="1"/>
          </p:cNvSpPr>
          <p:nvPr/>
        </p:nvSpPr>
        <p:spPr bwMode="auto">
          <a:xfrm>
            <a:off x="0" y="0"/>
            <a:ext cx="9144000" cy="332656"/>
          </a:xfrm>
          <a:prstGeom prst="rect">
            <a:avLst/>
          </a:prstGeom>
          <a:solidFill>
            <a:schemeClr val="accent3"/>
          </a:solidFill>
          <a:ln w="9525">
            <a:noFill/>
            <a:miter lim="800000"/>
            <a:headEnd/>
            <a:tailEnd/>
          </a:ln>
        </p:spPr>
        <p:txBody>
          <a:bodyPr wrap="none" anchor="ctr">
            <a:prstTxWarp prst="textNoShape">
              <a:avLst/>
            </a:prstTxWarp>
          </a:bodyPr>
          <a:lstStyle/>
          <a:p>
            <a:endParaRPr lang="de-DE"/>
          </a:p>
        </p:txBody>
      </p:sp>
      <p:sp>
        <p:nvSpPr>
          <p:cNvPr id="1032" name="Rectangle 8"/>
          <p:cNvSpPr>
            <a:spLocks noGrp="1" noChangeArrowheads="1"/>
          </p:cNvSpPr>
          <p:nvPr>
            <p:ph type="body" idx="1"/>
          </p:nvPr>
        </p:nvSpPr>
        <p:spPr bwMode="auto">
          <a:xfrm>
            <a:off x="323528" y="1124744"/>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4"/>
            <a:endParaRPr lang="de-DE" dirty="0"/>
          </a:p>
        </p:txBody>
      </p:sp>
      <p:pic>
        <p:nvPicPr>
          <p:cNvPr id="13" name="Bild 12" descr="Logo_DZLM_neg_W_10cm.eps"/>
          <p:cNvPicPr>
            <a:picLocks noChangeAspect="1"/>
          </p:cNvPicPr>
          <p:nvPr/>
        </p:nvPicPr>
        <p:blipFill rotWithShape="1">
          <a:blip r:embed="rId6"/>
          <a:srcRect r="52817" b="-3558"/>
          <a:stretch/>
        </p:blipFill>
        <p:spPr>
          <a:xfrm>
            <a:off x="421663" y="77051"/>
            <a:ext cx="720080" cy="189207"/>
          </a:xfrm>
          <a:prstGeom prst="rect">
            <a:avLst/>
          </a:prstGeom>
        </p:spPr>
      </p:pic>
      <p:sp>
        <p:nvSpPr>
          <p:cNvPr id="3" name="Titelplatzhalter 2"/>
          <p:cNvSpPr>
            <a:spLocks noGrp="1"/>
          </p:cNvSpPr>
          <p:nvPr>
            <p:ph type="title"/>
          </p:nvPr>
        </p:nvSpPr>
        <p:spPr>
          <a:xfrm>
            <a:off x="323528" y="417859"/>
            <a:ext cx="8424936" cy="490861"/>
          </a:xfrm>
          <a:prstGeom prst="rect">
            <a:avLst/>
          </a:prstGeom>
        </p:spPr>
        <p:txBody>
          <a:bodyPr vert="horz" lIns="91440" tIns="45720" rIns="91440" bIns="45720" rtlCol="0" anchor="ctr">
            <a:noAutofit/>
          </a:bodyPr>
          <a:lstStyle/>
          <a:p>
            <a:r>
              <a:rPr lang="de-DE" dirty="0"/>
              <a:t>Titelmasterformat durch Klicken bearbeiten</a:t>
            </a:r>
          </a:p>
        </p:txBody>
      </p:sp>
      <p:sp>
        <p:nvSpPr>
          <p:cNvPr id="6" name="Textplatzhalter 9"/>
          <p:cNvSpPr txBox="1">
            <a:spLocks/>
          </p:cNvSpPr>
          <p:nvPr userDrawn="1"/>
        </p:nvSpPr>
        <p:spPr>
          <a:xfrm>
            <a:off x="2555776" y="-27384"/>
            <a:ext cx="6552728" cy="241144"/>
          </a:xfrm>
          <a:prstGeom prst="rect">
            <a:avLst/>
          </a:prstGeom>
        </p:spPr>
        <p:txBody>
          <a:bodyPr/>
          <a:lstStyle>
            <a:lvl1pPr marL="0" indent="0" algn="r" rtl="0" eaLnBrk="1" fontAlgn="base" hangingPunct="1">
              <a:lnSpc>
                <a:spcPct val="100000"/>
              </a:lnSpc>
              <a:spcBef>
                <a:spcPts val="576"/>
              </a:spcBef>
              <a:spcAft>
                <a:spcPts val="600"/>
              </a:spcAft>
              <a:buClr>
                <a:srgbClr val="327A86"/>
              </a:buClr>
              <a:buFont typeface="Wingdings" charset="2"/>
              <a:buNone/>
              <a:defRPr sz="1800" b="1">
                <a:solidFill>
                  <a:schemeClr val="bg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7"/>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8"/>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8"/>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8"/>
              </a:buBlip>
              <a:defRPr sz="1200">
                <a:solidFill>
                  <a:schemeClr val="tx1"/>
                </a:solidFill>
                <a:latin typeface="+mn-lt"/>
                <a:ea typeface="+mn-ea"/>
              </a:defRPr>
            </a:lvl9pPr>
          </a:lstStyle>
          <a:p>
            <a:r>
              <a:rPr lang="de-DE" dirty="0"/>
              <a:t>Zwischenfolien zur Struktur-Transparenz (für Fortbildende)</a:t>
            </a:r>
          </a:p>
        </p:txBody>
      </p:sp>
    </p:spTree>
    <p:extLst>
      <p:ext uri="{BB962C8B-B14F-4D97-AF65-F5344CB8AC3E}">
        <p14:creationId xmlns:p14="http://schemas.microsoft.com/office/powerpoint/2010/main" val="1907346416"/>
      </p:ext>
    </p:extLst>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Lst>
  <p:hf hdr="0" ftr="0" dt="0"/>
  <p:txStyles>
    <p:titleStyle>
      <a:lvl1pPr algn="l" rtl="0" eaLnBrk="1" fontAlgn="base" hangingPunct="1">
        <a:spcBef>
          <a:spcPct val="0"/>
        </a:spcBef>
        <a:spcAft>
          <a:spcPct val="0"/>
        </a:spcAft>
        <a:defRPr sz="2800" b="1">
          <a:solidFill>
            <a:schemeClr val="accent3"/>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p:titleStyle>
    <p:body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7"/>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8"/>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8"/>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8"/>
        </a:buBlip>
        <a:defRPr sz="12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hyperlink" Target="https://moodle.hu-berlin.de/pluginfile.php/512453/mod_resource/content/1/Seminarplan%20Donnerstag%20WS%201213.pdf"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Untertitel 3"/>
          <p:cNvSpPr>
            <a:spLocks noGrp="1"/>
          </p:cNvSpPr>
          <p:nvPr>
            <p:ph type="subTitle" idx="1"/>
          </p:nvPr>
        </p:nvSpPr>
        <p:spPr>
          <a:xfrm>
            <a:off x="619472" y="5060776"/>
            <a:ext cx="6184776" cy="1320552"/>
          </a:xfrm>
        </p:spPr>
        <p:txBody>
          <a:bodyPr/>
          <a:lstStyle/>
          <a:p>
            <a:r>
              <a:rPr lang="de-DE" dirty="0"/>
              <a:t>Elke </a:t>
            </a:r>
            <a:r>
              <a:rPr lang="de-DE" dirty="0" err="1"/>
              <a:t>Binner</a:t>
            </a:r>
            <a:r>
              <a:rPr lang="de-DE" dirty="0"/>
              <a:t>, Prof. Dr. Marianne </a:t>
            </a:r>
            <a:r>
              <a:rPr lang="de-DE" dirty="0" err="1"/>
              <a:t>Grassmann</a:t>
            </a:r>
            <a:r>
              <a:rPr lang="de-DE" dirty="0"/>
              <a:t/>
            </a:r>
            <a:br>
              <a:rPr lang="de-DE" dirty="0"/>
            </a:br>
            <a:r>
              <a:rPr lang="de-DE" dirty="0"/>
              <a:t>unter Mitarbeit von Nina Buhl</a:t>
            </a:r>
          </a:p>
        </p:txBody>
      </p:sp>
      <p:pic>
        <p:nvPicPr>
          <p:cNvPr id="7" name="Bildplatzhalter 6" descr="Titelbild_ppt.jpg"/>
          <p:cNvPicPr>
            <a:picLocks noGrp="1" noChangeAspect="1"/>
          </p:cNvPicPr>
          <p:nvPr>
            <p:ph type="pic" sz="quarter" idx="10"/>
          </p:nvPr>
        </p:nvPicPr>
        <p:blipFill>
          <a:blip r:embed="rId3"/>
          <a:srcRect l="10384" r="10384"/>
          <a:stretch>
            <a:fillRect/>
          </a:stretch>
        </p:blipFill>
        <p:spPr/>
      </p:pic>
      <p:sp>
        <p:nvSpPr>
          <p:cNvPr id="6150" name="Rectangle 1">
            <a:hlinkClick r:id="rId4" invalidUrl="https://moodle.hu-berlin.de/pluginfile.php/512453/mod_resource/content/1/Seminarplan Donnerstag WS 1213.pdf" tooltip="Seite 2"/>
          </p:cNvPr>
          <p:cNvSpPr>
            <a:spLocks noChangeArrowheads="1"/>
          </p:cNvSpPr>
          <p:nvPr/>
        </p:nvSpPr>
        <p:spPr bwMode="auto">
          <a:xfrm>
            <a:off x="0" y="0"/>
            <a:ext cx="9144000" cy="0"/>
          </a:xfrm>
          <a:prstGeom prst="rect">
            <a:avLst/>
          </a:prstGeom>
          <a:noFill/>
          <a:ln w="9525">
            <a:noFill/>
            <a:miter lim="800000"/>
            <a:headEnd/>
            <a:tailEnd/>
          </a:ln>
        </p:spPr>
        <p:txBody>
          <a:bodyPr anchor="ctr">
            <a:spAutoFit/>
          </a:bodyPr>
          <a:lstStyle/>
          <a:p>
            <a:pPr eaLnBrk="1" hangingPunct="1"/>
            <a:endParaRPr lang="de-DE" altLang="de-DE" sz="1800">
              <a:cs typeface="Calibri" pitchFamily="34" charset="0"/>
            </a:endParaRPr>
          </a:p>
        </p:txBody>
      </p:sp>
      <p:sp>
        <p:nvSpPr>
          <p:cNvPr id="8" name="Titel 2"/>
          <p:cNvSpPr>
            <a:spLocks noGrp="1"/>
          </p:cNvSpPr>
          <p:nvPr>
            <p:ph type="ctrTitle"/>
          </p:nvPr>
        </p:nvSpPr>
        <p:spPr>
          <a:xfrm>
            <a:off x="633963" y="3861048"/>
            <a:ext cx="6170285" cy="1143000"/>
          </a:xfrm>
        </p:spPr>
        <p:txBody>
          <a:bodyPr/>
          <a:lstStyle/>
          <a:p>
            <a:r>
              <a:rPr lang="de-DE" dirty="0">
                <a:latin typeface="Calibri" pitchFamily="34" charset="0"/>
                <a:cs typeface="Calibri" pitchFamily="34" charset="0"/>
              </a:rPr>
              <a:t>Stochastik in der Grundschule</a:t>
            </a:r>
            <a:br>
              <a:rPr lang="de-DE" dirty="0">
                <a:latin typeface="Calibri" pitchFamily="34" charset="0"/>
                <a:cs typeface="Calibri" pitchFamily="34" charset="0"/>
              </a:rPr>
            </a:br>
            <a:r>
              <a:rPr lang="de-DE" sz="2400" b="0" dirty="0" smtClean="0">
                <a:solidFill>
                  <a:prstClr val="white"/>
                </a:solidFill>
                <a:latin typeface="Calibri" pitchFamily="34" charset="0"/>
                <a:cs typeface="Calibri" pitchFamily="34" charset="0"/>
              </a:rPr>
              <a:t>Baustein | </a:t>
            </a:r>
            <a:r>
              <a:rPr lang="de-DE" sz="2400" b="0" dirty="0">
                <a:solidFill>
                  <a:prstClr val="white"/>
                </a:solidFill>
                <a:latin typeface="Calibri" pitchFamily="34" charset="0"/>
                <a:cs typeface="Calibri" pitchFamily="34" charset="0"/>
              </a:rPr>
              <a:t>Leitidee Daten und </a:t>
            </a:r>
            <a:r>
              <a:rPr lang="de-DE" sz="2400" b="0" dirty="0" smtClean="0">
                <a:solidFill>
                  <a:prstClr val="white"/>
                </a:solidFill>
                <a:latin typeface="Calibri" pitchFamily="34" charset="0"/>
                <a:cs typeface="Calibri" pitchFamily="34" charset="0"/>
              </a:rPr>
              <a:t>Zufall </a:t>
            </a:r>
            <a:endParaRPr lang="de-DE" sz="2400" dirty="0" smtClean="0">
              <a:latin typeface="Calibri" pitchFamily="34" charset="0"/>
              <a:cs typeface="Calibri" pitchFamily="34" charset="0"/>
            </a:endParaRPr>
          </a:p>
        </p:txBody>
      </p:sp>
    </p:spTree>
    <p:extLst>
      <p:ext uri="{BB962C8B-B14F-4D97-AF65-F5344CB8AC3E}">
        <p14:creationId xmlns:p14="http://schemas.microsoft.com/office/powerpoint/2010/main" val="4192880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2"/>
          <p:cNvPicPr>
            <a:picLocks noChangeAspect="1" noChangeArrowheads="1"/>
          </p:cNvPicPr>
          <p:nvPr/>
        </p:nvPicPr>
        <p:blipFill>
          <a:blip r:embed="rId3"/>
          <a:srcRect/>
          <a:stretch>
            <a:fillRect/>
          </a:stretch>
        </p:blipFill>
        <p:spPr bwMode="auto">
          <a:xfrm>
            <a:off x="187844" y="908720"/>
            <a:ext cx="8956156" cy="5616624"/>
          </a:xfrm>
          <a:prstGeom prst="rect">
            <a:avLst/>
          </a:prstGeom>
          <a:noFill/>
          <a:ln w="9525">
            <a:noFill/>
            <a:miter lim="800000"/>
            <a:headEnd/>
            <a:tailEnd/>
          </a:ln>
        </p:spPr>
      </p:pic>
      <p:sp>
        <p:nvSpPr>
          <p:cNvPr id="12" name="Titel 1"/>
          <p:cNvSpPr>
            <a:spLocks noGrp="1"/>
          </p:cNvSpPr>
          <p:nvPr>
            <p:ph type="title"/>
          </p:nvPr>
        </p:nvSpPr>
        <p:spPr>
          <a:xfrm>
            <a:off x="323528" y="417587"/>
            <a:ext cx="8424936" cy="634926"/>
          </a:xfrm>
        </p:spPr>
        <p:txBody>
          <a:bodyPr>
            <a:noAutofit/>
          </a:bodyPr>
          <a:lstStyle/>
          <a:p>
            <a:r>
              <a:rPr lang="de-DE" sz="2000" dirty="0">
                <a:latin typeface="Calibri" pitchFamily="34" charset="0"/>
                <a:cs typeface="Calibri" pitchFamily="34" charset="0"/>
              </a:rPr>
              <a:t>KMK-Bildungsstandards und Lehrplan</a:t>
            </a:r>
            <a:r>
              <a:rPr lang="de-DE" sz="2000" i="1" dirty="0">
                <a:latin typeface="Calibri" pitchFamily="34" charset="0"/>
                <a:cs typeface="Calibri" pitchFamily="34" charset="0"/>
              </a:rPr>
              <a:t/>
            </a:r>
            <a:br>
              <a:rPr lang="de-DE" sz="2000" i="1" dirty="0">
                <a:latin typeface="Calibri" pitchFamily="34" charset="0"/>
                <a:cs typeface="Calibri" pitchFamily="34" charset="0"/>
              </a:rPr>
            </a:br>
            <a:r>
              <a:rPr lang="de-DE" sz="2000" i="1" dirty="0" smtClean="0">
                <a:latin typeface="Calibri" pitchFamily="34" charset="0"/>
                <a:cs typeface="Calibri" pitchFamily="34" charset="0"/>
              </a:rPr>
              <a:t>Zufall </a:t>
            </a:r>
            <a:r>
              <a:rPr lang="de-DE" sz="2000" i="1" smtClean="0">
                <a:latin typeface="Calibri" pitchFamily="34" charset="0"/>
                <a:cs typeface="Calibri" pitchFamily="34" charset="0"/>
              </a:rPr>
              <a:t>und Wahrscheinlichkeit</a:t>
            </a:r>
            <a:endParaRPr lang="de-DE" sz="2000" i="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bwMode="auto">
          <a:xfrm>
            <a:off x="-324544" y="1773238"/>
            <a:ext cx="9073008" cy="3816001"/>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a:solidFill>
                <a:schemeClr val="accent2"/>
              </a:solidFill>
              <a:latin typeface="Calibri" panose="020F0502020204030204" pitchFamily="34" charset="0"/>
            </a:endParaRPr>
          </a:p>
        </p:txBody>
      </p:sp>
      <p:sp>
        <p:nvSpPr>
          <p:cNvPr id="24579" name="Inhaltsplatzhalter 2"/>
          <p:cNvSpPr>
            <a:spLocks noGrp="1"/>
          </p:cNvSpPr>
          <p:nvPr>
            <p:ph idx="1"/>
          </p:nvPr>
        </p:nvSpPr>
        <p:spPr>
          <a:xfrm>
            <a:off x="323528" y="1916832"/>
            <a:ext cx="8208912" cy="3456384"/>
          </a:xfrm>
        </p:spPr>
        <p:txBody>
          <a:bodyPr/>
          <a:lstStyle/>
          <a:p>
            <a:pPr>
              <a:buFont typeface="Wingdings" pitchFamily="2" charset="2"/>
              <a:buNone/>
            </a:pPr>
            <a:r>
              <a:rPr lang="de-DE" b="1" dirty="0">
                <a:latin typeface="Calibri" pitchFamily="34" charset="0"/>
                <a:cs typeface="Calibri" pitchFamily="34" charset="0"/>
              </a:rPr>
              <a:t>Auftrag </a:t>
            </a:r>
            <a:r>
              <a:rPr lang="de-DE" dirty="0">
                <a:latin typeface="Calibri" pitchFamily="34" charset="0"/>
                <a:cs typeface="Calibri" pitchFamily="34" charset="0"/>
              </a:rPr>
              <a:t>– </a:t>
            </a:r>
            <a:r>
              <a:rPr lang="de-DE" sz="2000" b="1" dirty="0">
                <a:latin typeface="Calibri" pitchFamily="34" charset="0"/>
                <a:cs typeface="Calibri" pitchFamily="34" charset="0"/>
              </a:rPr>
              <a:t>Illustration der Anforderungen durch Aufgabenbeispiele</a:t>
            </a:r>
          </a:p>
          <a:p>
            <a:pPr>
              <a:spcBef>
                <a:spcPct val="0"/>
              </a:spcBef>
              <a:spcAft>
                <a:spcPct val="0"/>
              </a:spcAft>
              <a:buNone/>
            </a:pPr>
            <a:endParaRPr lang="de-DE" sz="1800" dirty="0">
              <a:latin typeface="Calibri" pitchFamily="34" charset="0"/>
              <a:cs typeface="Calibri" pitchFamily="34" charset="0"/>
            </a:endParaRPr>
          </a:p>
          <a:p>
            <a:pPr>
              <a:spcBef>
                <a:spcPct val="0"/>
              </a:spcBef>
            </a:pPr>
            <a:r>
              <a:rPr lang="de-DE" sz="1800" dirty="0">
                <a:latin typeface="Calibri" pitchFamily="34" charset="0"/>
                <a:cs typeface="Calibri" pitchFamily="34" charset="0"/>
              </a:rPr>
              <a:t>Formulieren Sie zum vorgegebenen thematischen Schwerpunkt (mindestens) eine Aufgabenstellung für die Jahrgangsstufen 1/2, 3/4 und 5/6.</a:t>
            </a:r>
          </a:p>
          <a:p>
            <a:pPr>
              <a:spcBef>
                <a:spcPct val="0"/>
              </a:spcBef>
            </a:pPr>
            <a:r>
              <a:rPr lang="de-DE" sz="1800" dirty="0">
                <a:latin typeface="Calibri" pitchFamily="34" charset="0"/>
                <a:cs typeface="Calibri" pitchFamily="34" charset="0"/>
              </a:rPr>
              <a:t>Beschreiben Sie zu jeder Aufgabenstellung die (veränderten) Anforderungen, die die Kinder bewältigen, wenn Sie diese Aufgabe im Unterricht bearbeiten.</a:t>
            </a:r>
          </a:p>
          <a:p>
            <a:pPr>
              <a:spcBef>
                <a:spcPct val="0"/>
              </a:spcBef>
              <a:buFont typeface="Wingdings" pitchFamily="2" charset="2"/>
              <a:buNone/>
            </a:pPr>
            <a:endParaRPr lang="de-DE" sz="1800" dirty="0">
              <a:latin typeface="Calibri" pitchFamily="34" charset="0"/>
              <a:cs typeface="Calibri" pitchFamily="34" charset="0"/>
            </a:endParaRPr>
          </a:p>
          <a:p>
            <a:pPr>
              <a:spcBef>
                <a:spcPct val="0"/>
              </a:spcBef>
              <a:spcAft>
                <a:spcPct val="0"/>
              </a:spcAft>
            </a:pPr>
            <a:r>
              <a:rPr lang="de-DE" sz="1800" dirty="0">
                <a:latin typeface="Calibri" pitchFamily="34" charset="0"/>
                <a:cs typeface="Calibri" pitchFamily="34" charset="0"/>
              </a:rPr>
              <a:t>Stellen Sie Ihre Arbeitsergebnisse im Anschluss in der Gruppe vor.</a:t>
            </a:r>
          </a:p>
          <a:p>
            <a:pPr>
              <a:spcBef>
                <a:spcPct val="0"/>
              </a:spcBef>
              <a:spcAft>
                <a:spcPct val="0"/>
              </a:spcAft>
            </a:pPr>
            <a:endParaRPr lang="de-DE" sz="1800" dirty="0">
              <a:latin typeface="Calibri" pitchFamily="34" charset="0"/>
              <a:cs typeface="Calibri" pitchFamily="34" charset="0"/>
            </a:endParaRPr>
          </a:p>
          <a:p>
            <a:pPr>
              <a:spcBef>
                <a:spcPct val="0"/>
              </a:spcBef>
              <a:spcAft>
                <a:spcPct val="0"/>
              </a:spcAft>
            </a:pPr>
            <a:r>
              <a:rPr lang="de-DE" sz="1800" b="1" i="1" dirty="0">
                <a:solidFill>
                  <a:srgbClr val="327A86"/>
                </a:solidFill>
                <a:latin typeface="Calibri" pitchFamily="34" charset="0"/>
                <a:cs typeface="Calibri" pitchFamily="34" charset="0"/>
              </a:rPr>
              <a:t>Dokumentieren Sie Ihr Vorgehen und Ihre Überlegungen so, dass </a:t>
            </a:r>
          </a:p>
          <a:p>
            <a:pPr>
              <a:spcBef>
                <a:spcPct val="0"/>
              </a:spcBef>
              <a:spcAft>
                <a:spcPct val="0"/>
              </a:spcAft>
              <a:buFont typeface="Wingdings" pitchFamily="2" charset="2"/>
              <a:buNone/>
            </a:pPr>
            <a:r>
              <a:rPr lang="de-DE" sz="1800" b="1" i="1" dirty="0">
                <a:solidFill>
                  <a:srgbClr val="327A86"/>
                </a:solidFill>
                <a:latin typeface="Calibri" pitchFamily="34" charset="0"/>
                <a:cs typeface="Calibri" pitchFamily="34" charset="0"/>
              </a:rPr>
              <a:t>	wir die Arbeitsergebnisse in die Aufgabensammlung einfügen können.</a:t>
            </a:r>
          </a:p>
          <a:p>
            <a:pPr>
              <a:spcBef>
                <a:spcPct val="0"/>
              </a:spcBef>
              <a:spcAft>
                <a:spcPct val="0"/>
              </a:spcAft>
            </a:pPr>
            <a:endParaRPr lang="de-DE" sz="1800" dirty="0">
              <a:latin typeface="Calibri" pitchFamily="34" charset="0"/>
              <a:cs typeface="Calibri" pitchFamily="34" charset="0"/>
            </a:endParaRPr>
          </a:p>
        </p:txBody>
      </p:sp>
      <p:sp>
        <p:nvSpPr>
          <p:cNvPr id="24578" name="Titel 1"/>
          <p:cNvSpPr>
            <a:spLocks noGrp="1"/>
          </p:cNvSpPr>
          <p:nvPr>
            <p:ph type="title"/>
          </p:nvPr>
        </p:nvSpPr>
        <p:spPr/>
        <p:txBody>
          <a:bodyPr/>
          <a:lstStyle/>
          <a:p>
            <a:r>
              <a:rPr lang="de-DE" sz="2500" b="1" dirty="0">
                <a:latin typeface="Calibri" pitchFamily="34" charset="0"/>
                <a:cs typeface="Calibri" pitchFamily="34" charset="0"/>
              </a:rPr>
              <a:t>Leitidee „Daten und Zufall“ in der Grundschule</a:t>
            </a:r>
          </a:p>
        </p:txBody>
      </p:sp>
      <p:sp>
        <p:nvSpPr>
          <p:cNvPr id="24580" name="Inhaltsplatzhalter 3"/>
          <p:cNvSpPr>
            <a:spLocks noGrp="1"/>
          </p:cNvSpPr>
          <p:nvPr>
            <p:ph idx="4294967295"/>
          </p:nvPr>
        </p:nvSpPr>
        <p:spPr>
          <a:xfrm>
            <a:off x="503238" y="1052513"/>
            <a:ext cx="8640762" cy="720725"/>
          </a:xfrm>
        </p:spPr>
        <p:txBody>
          <a:bodyPr/>
          <a:lstStyle/>
          <a:p>
            <a:pPr>
              <a:spcBef>
                <a:spcPct val="0"/>
              </a:spcBef>
              <a:spcAft>
                <a:spcPct val="0"/>
              </a:spcAft>
              <a:buNone/>
            </a:pPr>
            <a:r>
              <a:rPr lang="de-DE" sz="2000" dirty="0">
                <a:latin typeface="Calibri" pitchFamily="34" charset="0"/>
                <a:cs typeface="Calibri" pitchFamily="34" charset="0"/>
              </a:rPr>
              <a:t>Inhaltliche Schwerpunkte: </a:t>
            </a:r>
          </a:p>
          <a:p>
            <a:pPr>
              <a:spcBef>
                <a:spcPct val="0"/>
              </a:spcBef>
              <a:spcAft>
                <a:spcPct val="0"/>
              </a:spcAft>
              <a:buNone/>
            </a:pPr>
            <a:r>
              <a:rPr lang="de-DE" dirty="0">
                <a:latin typeface="Calibri" pitchFamily="34" charset="0"/>
                <a:cs typeface="Calibri" pitchFamily="34" charset="0"/>
              </a:rPr>
              <a:t>	</a:t>
            </a:r>
            <a:r>
              <a:rPr lang="de-DE" sz="2000" dirty="0">
                <a:latin typeface="Calibri" pitchFamily="34" charset="0"/>
                <a:cs typeface="Calibri" pitchFamily="34" charset="0"/>
              </a:rPr>
              <a:t>Statistik, Kombinatorik, Zufall und Wahrscheinlichkeit</a:t>
            </a:r>
          </a:p>
          <a:p>
            <a:endParaRPr lang="de-DE" dirty="0">
              <a:latin typeface="Calibri" pitchFamily="34" charset="0"/>
              <a:cs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blinds(horizontal)">
                                      <p:cBhvr>
                                        <p:cTn id="7" dur="500"/>
                                        <p:tgtEl>
                                          <p:spTgt spid="245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4579">
                                            <p:txEl>
                                              <p:pRg st="2" end="2"/>
                                            </p:txEl>
                                          </p:spTgt>
                                        </p:tgtEl>
                                        <p:attrNameLst>
                                          <p:attrName>style.visibility</p:attrName>
                                        </p:attrNameLst>
                                      </p:cBhvr>
                                      <p:to>
                                        <p:strVal val="visible"/>
                                      </p:to>
                                    </p:set>
                                    <p:animEffect transition="in" filter="blinds(horizontal)">
                                      <p:cBhvr>
                                        <p:cTn id="12" dur="500"/>
                                        <p:tgtEl>
                                          <p:spTgt spid="2457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4579">
                                            <p:txEl>
                                              <p:pRg st="3" end="3"/>
                                            </p:txEl>
                                          </p:spTgt>
                                        </p:tgtEl>
                                        <p:attrNameLst>
                                          <p:attrName>style.visibility</p:attrName>
                                        </p:attrNameLst>
                                      </p:cBhvr>
                                      <p:to>
                                        <p:strVal val="visible"/>
                                      </p:to>
                                    </p:set>
                                    <p:animEffect transition="in" filter="blinds(horizontal)">
                                      <p:cBhvr>
                                        <p:cTn id="17" dur="500"/>
                                        <p:tgtEl>
                                          <p:spTgt spid="2457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4579">
                                            <p:txEl>
                                              <p:pRg st="5" end="5"/>
                                            </p:txEl>
                                          </p:spTgt>
                                        </p:tgtEl>
                                        <p:attrNameLst>
                                          <p:attrName>style.visibility</p:attrName>
                                        </p:attrNameLst>
                                      </p:cBhvr>
                                      <p:to>
                                        <p:strVal val="visible"/>
                                      </p:to>
                                    </p:set>
                                    <p:animEffect transition="in" filter="blinds(horizontal)">
                                      <p:cBhvr>
                                        <p:cTn id="22" dur="500"/>
                                        <p:tgtEl>
                                          <p:spTgt spid="24579">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24579">
                                            <p:txEl>
                                              <p:pRg st="7" end="7"/>
                                            </p:txEl>
                                          </p:spTgt>
                                        </p:tgtEl>
                                        <p:attrNameLst>
                                          <p:attrName>style.visibility</p:attrName>
                                        </p:attrNameLst>
                                      </p:cBhvr>
                                      <p:to>
                                        <p:strVal val="visible"/>
                                      </p:to>
                                    </p:set>
                                    <p:animEffect transition="in" filter="blinds(horizontal)">
                                      <p:cBhvr>
                                        <p:cTn id="27" dur="500"/>
                                        <p:tgtEl>
                                          <p:spTgt spid="24579">
                                            <p:txEl>
                                              <p:pRg st="7" end="7"/>
                                            </p:txEl>
                                          </p:spTgt>
                                        </p:tgtEl>
                                      </p:cBhvr>
                                    </p:animEffect>
                                  </p:childTnLst>
                                </p:cTn>
                              </p:par>
                              <p:par>
                                <p:cTn id="28" presetID="3" presetClass="entr" presetSubtype="10" fill="hold" nodeType="withEffect">
                                  <p:stCondLst>
                                    <p:cond delay="0"/>
                                  </p:stCondLst>
                                  <p:childTnLst>
                                    <p:set>
                                      <p:cBhvr>
                                        <p:cTn id="29" dur="1" fill="hold">
                                          <p:stCondLst>
                                            <p:cond delay="0"/>
                                          </p:stCondLst>
                                        </p:cTn>
                                        <p:tgtEl>
                                          <p:spTgt spid="24579">
                                            <p:txEl>
                                              <p:pRg st="8" end="8"/>
                                            </p:txEl>
                                          </p:spTgt>
                                        </p:tgtEl>
                                        <p:attrNameLst>
                                          <p:attrName>style.visibility</p:attrName>
                                        </p:attrNameLst>
                                      </p:cBhvr>
                                      <p:to>
                                        <p:strVal val="visible"/>
                                      </p:to>
                                    </p:set>
                                    <p:animEffect transition="in" filter="blinds(horizontal)">
                                      <p:cBhvr>
                                        <p:cTn id="30" dur="500"/>
                                        <p:tgtEl>
                                          <p:spTgt spid="2457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itel 6"/>
          <p:cNvSpPr>
            <a:spLocks noGrp="1"/>
          </p:cNvSpPr>
          <p:nvPr>
            <p:ph type="title"/>
          </p:nvPr>
        </p:nvSpPr>
        <p:spPr/>
        <p:txBody>
          <a:bodyPr>
            <a:normAutofit fontScale="90000"/>
          </a:bodyPr>
          <a:lstStyle/>
          <a:p>
            <a:r>
              <a:rPr lang="de-DE" dirty="0"/>
              <a:t>Anmerkungen</a:t>
            </a:r>
          </a:p>
        </p:txBody>
      </p:sp>
      <p:sp>
        <p:nvSpPr>
          <p:cNvPr id="8" name="Textfeld 7"/>
          <p:cNvSpPr txBox="1"/>
          <p:nvPr/>
        </p:nvSpPr>
        <p:spPr>
          <a:xfrm>
            <a:off x="323528" y="1124744"/>
            <a:ext cx="8064896" cy="5247590"/>
          </a:xfrm>
          <a:prstGeom prst="rect">
            <a:avLst/>
          </a:prstGeom>
          <a:noFill/>
        </p:spPr>
        <p:txBody>
          <a:bodyPr wrap="square" rtlCol="0">
            <a:spAutoFit/>
          </a:bodyPr>
          <a:lstStyle/>
          <a:p>
            <a:pPr algn="just"/>
            <a:r>
              <a:rPr lang="de-DE" sz="1600" dirty="0">
                <a:latin typeface="Calibri" panose="020F0502020204030204" pitchFamily="34" charset="0"/>
              </a:rPr>
              <a:t>In der nachfolgenden Arbeitsphase sollen </a:t>
            </a:r>
            <a:r>
              <a:rPr lang="de-DE" sz="1600" dirty="0" smtClean="0">
                <a:latin typeface="Calibri" panose="020F0502020204030204" pitchFamily="34" charset="0"/>
              </a:rPr>
              <a:t>die </a:t>
            </a:r>
            <a:r>
              <a:rPr lang="de-DE" sz="1600" dirty="0">
                <a:latin typeface="Calibri" panose="020F0502020204030204" pitchFamily="34" charset="0"/>
              </a:rPr>
              <a:t>Teilnehmenden die </a:t>
            </a:r>
            <a:r>
              <a:rPr lang="de-DE" sz="1600" dirty="0" smtClean="0">
                <a:latin typeface="Calibri" panose="020F0502020204030204" pitchFamily="34" charset="0"/>
              </a:rPr>
              <a:t>Anforderungen/Standards </a:t>
            </a:r>
            <a:r>
              <a:rPr lang="de-DE" sz="1600" dirty="0">
                <a:latin typeface="Calibri" panose="020F0502020204030204" pitchFamily="34" charset="0"/>
              </a:rPr>
              <a:t>beispielhaft durch Aufgaben illustrieren.</a:t>
            </a:r>
          </a:p>
          <a:p>
            <a:pPr algn="just"/>
            <a:r>
              <a:rPr lang="de-DE" sz="1600" dirty="0">
                <a:latin typeface="Calibri" panose="020F0502020204030204" pitchFamily="34" charset="0"/>
              </a:rPr>
              <a:t>Es gibt zu jedem Themenbereich der Stochastik  (Statistik, Kombinatorik, Wahrscheinlichkeits-</a:t>
            </a:r>
            <a:r>
              <a:rPr lang="de-DE" sz="1600" dirty="0" err="1">
                <a:latin typeface="Calibri" panose="020F0502020204030204" pitchFamily="34" charset="0"/>
              </a:rPr>
              <a:t>rechnung</a:t>
            </a:r>
            <a:r>
              <a:rPr lang="de-DE" sz="1600" dirty="0">
                <a:latin typeface="Calibri" panose="020F0502020204030204" pitchFamily="34" charset="0"/>
              </a:rPr>
              <a:t>) ein Auftrag</a:t>
            </a:r>
            <a:r>
              <a:rPr lang="de-DE" sz="1600" dirty="0">
                <a:latin typeface="Calibri" pitchFamily="34" charset="0"/>
                <a:cs typeface="Calibri" pitchFamily="34" charset="0"/>
              </a:rPr>
              <a:t>:</a:t>
            </a:r>
          </a:p>
          <a:p>
            <a:pPr lvl="1" algn="just"/>
            <a:r>
              <a:rPr lang="de-DE" sz="1600" dirty="0">
                <a:latin typeface="Calibri" pitchFamily="34" charset="0"/>
                <a:cs typeface="Calibri" pitchFamily="34" charset="0"/>
              </a:rPr>
              <a:t>AB-Daten.pdf</a:t>
            </a:r>
          </a:p>
          <a:p>
            <a:pPr lvl="1" algn="just"/>
            <a:r>
              <a:rPr lang="de-DE" sz="1600" dirty="0">
                <a:latin typeface="Calibri" pitchFamily="34" charset="0"/>
                <a:cs typeface="Calibri" pitchFamily="34" charset="0"/>
              </a:rPr>
              <a:t>AB-Kombinatorik.pdf</a:t>
            </a:r>
          </a:p>
          <a:p>
            <a:pPr lvl="1" algn="just"/>
            <a:r>
              <a:rPr lang="de-DE" sz="1600" dirty="0">
                <a:latin typeface="Calibri" pitchFamily="34" charset="0"/>
                <a:cs typeface="Calibri" pitchFamily="34" charset="0"/>
              </a:rPr>
              <a:t>AB-Zufallsgenerator.pdf</a:t>
            </a:r>
          </a:p>
          <a:p>
            <a:pPr algn="just">
              <a:spcAft>
                <a:spcPts val="600"/>
              </a:spcAft>
            </a:pPr>
            <a:r>
              <a:rPr lang="de-DE" sz="1600" dirty="0">
                <a:latin typeface="Calibri" pitchFamily="34" charset="0"/>
                <a:cs typeface="Calibri" pitchFamily="34" charset="0"/>
              </a:rPr>
              <a:t>In Gruppen zu max. 4 </a:t>
            </a:r>
            <a:r>
              <a:rPr lang="de-DE" sz="1600" dirty="0" smtClean="0">
                <a:latin typeface="Calibri" pitchFamily="34" charset="0"/>
                <a:cs typeface="Calibri" pitchFamily="34" charset="0"/>
              </a:rPr>
              <a:t>Teilnehmenden </a:t>
            </a:r>
            <a:r>
              <a:rPr lang="de-DE" sz="1600" dirty="0">
                <a:latin typeface="Calibri" pitchFamily="34" charset="0"/>
                <a:cs typeface="Calibri" pitchFamily="34" charset="0"/>
              </a:rPr>
              <a:t>wird je ein Auftrag bearbeitet und dokumentiert.</a:t>
            </a:r>
          </a:p>
          <a:p>
            <a:pPr algn="just">
              <a:spcAft>
                <a:spcPts val="600"/>
              </a:spcAft>
            </a:pPr>
            <a:r>
              <a:rPr lang="de-DE" sz="1600" dirty="0">
                <a:latin typeface="Calibri" pitchFamily="34" charset="0"/>
                <a:cs typeface="Calibri" pitchFamily="34" charset="0"/>
              </a:rPr>
              <a:t>Anschließend wechselt jede Gruppe an einen anderen Tisch, um die Arbeitsergebnisse einer anderen Gruppe zu Kenntnis zu nehmen und die vorliegenden Dokumente auf Klebezetteln schriftlich zu kommentieren bzw. Nachfragen zu vermerken. Das wird so lange wiederholt bis jede Gruppe die Ergebnisse aller anderen Gruppe gesehen und kommentiert hat. </a:t>
            </a:r>
          </a:p>
          <a:p>
            <a:pPr algn="just">
              <a:spcAft>
                <a:spcPts val="600"/>
              </a:spcAft>
            </a:pPr>
            <a:r>
              <a:rPr lang="de-DE" sz="1600" dirty="0">
                <a:latin typeface="Calibri" pitchFamily="34" charset="0"/>
                <a:cs typeface="Calibri" pitchFamily="34" charset="0"/>
              </a:rPr>
              <a:t>Danach haben die Gruppen Zeit, um Kommentare und Nachfrage zu den eigenen Arbeitsergebnissen zu diskutieren, Ergänzungen und Veränderungen vorzunehmen und ein Präsentation vorzubereiten. In der Präsentation werden die Arbeitsergebnissen vorgestellt und auf Kommentare Bezug genommen und Nachfragen beantwortet. In diesem Zusammenhang  erfährt man als Fortbildender sehr viel über die Teilnehmenden: Einstellungen zur Entwicklungsfähigkeit von Kind, Unterrichtskonzepte, Unterrichtserfahrungen zum Thema</a:t>
            </a:r>
            <a:r>
              <a:rPr lang="de-DE" sz="1600" dirty="0" smtClean="0">
                <a:latin typeface="Calibri" pitchFamily="34" charset="0"/>
                <a:cs typeface="Calibri" pitchFamily="34" charset="0"/>
              </a:rPr>
              <a:t>, …</a:t>
            </a:r>
            <a:endParaRPr lang="de-DE" sz="1600" dirty="0">
              <a:latin typeface="Calibri" pitchFamily="34" charset="0"/>
              <a:cs typeface="Calibri" pitchFamily="34" charset="0"/>
            </a:endParaRPr>
          </a:p>
          <a:p>
            <a:endParaRPr lang="de-DE" sz="1600" dirty="0">
              <a:latin typeface="Calibri" panose="020F0502020204030204" pitchFamily="34" charset="0"/>
            </a:endParaRPr>
          </a:p>
          <a:p>
            <a:endParaRPr lang="de-DE" sz="1600" dirty="0">
              <a:latin typeface="Calibri" panose="020F0502020204030204" pitchFamily="34" charset="0"/>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bwMode="auto">
          <a:xfrm>
            <a:off x="-324544" y="836712"/>
            <a:ext cx="9289032" cy="5832649"/>
          </a:xfrm>
          <a:prstGeom prst="rect">
            <a:avLst/>
          </a:prstGeom>
          <a:solidFill>
            <a:srgbClr val="F8B44F">
              <a:alpha val="25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err="1">
              <a:latin typeface="Calibri" panose="020F0502020204030204" pitchFamily="34" charset="0"/>
            </a:endParaRPr>
          </a:p>
        </p:txBody>
      </p:sp>
      <p:sp>
        <p:nvSpPr>
          <p:cNvPr id="25602" name="Titel 1"/>
          <p:cNvSpPr>
            <a:spLocks noGrp="1"/>
          </p:cNvSpPr>
          <p:nvPr>
            <p:ph type="title"/>
          </p:nvPr>
        </p:nvSpPr>
        <p:spPr/>
        <p:txBody>
          <a:bodyPr/>
          <a:lstStyle/>
          <a:p>
            <a:r>
              <a:rPr lang="de-DE" sz="2000" b="1" dirty="0">
                <a:latin typeface="Calibri" pitchFamily="34" charset="0"/>
                <a:cs typeface="Calibri" pitchFamily="34" charset="0"/>
              </a:rPr>
              <a:t>Daten und Häufigkeiten – Aufgaben für die Jahrgangsstufen 1/2; 3/4 und 5/6 </a:t>
            </a:r>
            <a:endParaRPr lang="de-DE" sz="2000" dirty="0">
              <a:latin typeface="Calibri" pitchFamily="34" charset="0"/>
              <a:cs typeface="Calibri" pitchFamily="34" charset="0"/>
            </a:endParaRPr>
          </a:p>
        </p:txBody>
      </p:sp>
      <p:sp>
        <p:nvSpPr>
          <p:cNvPr id="6" name="Rechteck 5"/>
          <p:cNvSpPr/>
          <p:nvPr/>
        </p:nvSpPr>
        <p:spPr bwMode="auto">
          <a:xfrm>
            <a:off x="1331640" y="980728"/>
            <a:ext cx="6624736" cy="158417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pic>
        <p:nvPicPr>
          <p:cNvPr id="1026" name="Picture 2"/>
          <p:cNvPicPr>
            <a:picLocks noChangeAspect="1" noChangeArrowheads="1"/>
          </p:cNvPicPr>
          <p:nvPr/>
        </p:nvPicPr>
        <p:blipFill>
          <a:blip r:embed="rId3"/>
          <a:srcRect/>
          <a:stretch>
            <a:fillRect/>
          </a:stretch>
        </p:blipFill>
        <p:spPr bwMode="auto">
          <a:xfrm>
            <a:off x="467543" y="980728"/>
            <a:ext cx="8280921" cy="540865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bwMode="auto">
          <a:xfrm>
            <a:off x="-324544" y="908137"/>
            <a:ext cx="9289032" cy="5949863"/>
          </a:xfrm>
          <a:prstGeom prst="rect">
            <a:avLst/>
          </a:prstGeom>
          <a:solidFill>
            <a:srgbClr val="F8B44F">
              <a:alpha val="25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err="1">
              <a:latin typeface="Calibri" panose="020F0502020204030204" pitchFamily="34" charset="0"/>
            </a:endParaRPr>
          </a:p>
        </p:txBody>
      </p:sp>
      <p:sp>
        <p:nvSpPr>
          <p:cNvPr id="26626" name="Titel 1"/>
          <p:cNvSpPr>
            <a:spLocks noGrp="1"/>
          </p:cNvSpPr>
          <p:nvPr>
            <p:ph type="title"/>
          </p:nvPr>
        </p:nvSpPr>
        <p:spPr/>
        <p:txBody>
          <a:bodyPr/>
          <a:lstStyle/>
          <a:p>
            <a:r>
              <a:rPr lang="de-DE" sz="2000" b="1" dirty="0">
                <a:latin typeface="Calibri" pitchFamily="34" charset="0"/>
                <a:cs typeface="Calibri" pitchFamily="34" charset="0"/>
              </a:rPr>
              <a:t>Fahrradschloss – kombinatorische Aufgaben für die </a:t>
            </a:r>
            <a:r>
              <a:rPr lang="de-DE" sz="2000" b="1" dirty="0" err="1">
                <a:latin typeface="Calibri" pitchFamily="34" charset="0"/>
                <a:cs typeface="Calibri" pitchFamily="34" charset="0"/>
              </a:rPr>
              <a:t>Jgst</a:t>
            </a:r>
            <a:r>
              <a:rPr lang="de-DE" sz="2000" b="1" dirty="0">
                <a:latin typeface="Calibri" pitchFamily="34" charset="0"/>
                <a:cs typeface="Calibri" pitchFamily="34" charset="0"/>
              </a:rPr>
              <a:t>. 1/2; 3/4 und 5/6 </a:t>
            </a:r>
            <a:endParaRPr lang="de-DE" dirty="0">
              <a:latin typeface="Calibri" pitchFamily="34" charset="0"/>
              <a:cs typeface="Calibri" pitchFamily="34" charset="0"/>
            </a:endParaRPr>
          </a:p>
        </p:txBody>
      </p:sp>
      <p:pic>
        <p:nvPicPr>
          <p:cNvPr id="2" name="Grafik 1"/>
          <p:cNvPicPr>
            <a:picLocks noChangeAspect="1"/>
          </p:cNvPicPr>
          <p:nvPr/>
        </p:nvPicPr>
        <p:blipFill>
          <a:blip r:embed="rId3"/>
          <a:stretch>
            <a:fillRect/>
          </a:stretch>
        </p:blipFill>
        <p:spPr>
          <a:xfrm>
            <a:off x="1331640" y="1069504"/>
            <a:ext cx="6926737" cy="5776704"/>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p:cNvSpPr/>
          <p:nvPr/>
        </p:nvSpPr>
        <p:spPr bwMode="auto">
          <a:xfrm>
            <a:off x="-324544" y="1052736"/>
            <a:ext cx="9289032" cy="5472608"/>
          </a:xfrm>
          <a:prstGeom prst="rect">
            <a:avLst/>
          </a:prstGeom>
          <a:solidFill>
            <a:srgbClr val="F8B44F">
              <a:alpha val="25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err="1">
              <a:latin typeface="Calibri" panose="020F0502020204030204" pitchFamily="34" charset="0"/>
            </a:endParaRPr>
          </a:p>
        </p:txBody>
      </p:sp>
      <p:sp>
        <p:nvSpPr>
          <p:cNvPr id="27650" name="Titel 1"/>
          <p:cNvSpPr>
            <a:spLocks noGrp="1"/>
          </p:cNvSpPr>
          <p:nvPr>
            <p:ph type="title"/>
          </p:nvPr>
        </p:nvSpPr>
        <p:spPr/>
        <p:txBody>
          <a:bodyPr/>
          <a:lstStyle/>
          <a:p>
            <a:r>
              <a:rPr lang="de-DE" sz="2000" b="1" dirty="0">
                <a:latin typeface="Calibri" pitchFamily="34" charset="0"/>
                <a:cs typeface="Calibri" pitchFamily="34" charset="0"/>
              </a:rPr>
              <a:t>Zufall und Wahrscheinlichkeit – Aufgaben für die </a:t>
            </a:r>
            <a:r>
              <a:rPr lang="de-DE" sz="2000" b="1" dirty="0" err="1">
                <a:latin typeface="Calibri" pitchFamily="34" charset="0"/>
                <a:cs typeface="Calibri" pitchFamily="34" charset="0"/>
              </a:rPr>
              <a:t>Jgst</a:t>
            </a:r>
            <a:r>
              <a:rPr lang="de-DE" sz="2000" b="1" dirty="0">
                <a:latin typeface="Calibri" pitchFamily="34" charset="0"/>
                <a:cs typeface="Calibri" pitchFamily="34" charset="0"/>
              </a:rPr>
              <a:t>. 1/2, 3/4 und 5/6 </a:t>
            </a:r>
            <a:endParaRPr lang="de-DE" dirty="0">
              <a:latin typeface="Calibri" pitchFamily="34" charset="0"/>
              <a:cs typeface="Calibri" pitchFamily="34" charset="0"/>
            </a:endParaRPr>
          </a:p>
        </p:txBody>
      </p:sp>
      <p:sp>
        <p:nvSpPr>
          <p:cNvPr id="6" name="Rechteck 5"/>
          <p:cNvSpPr/>
          <p:nvPr/>
        </p:nvSpPr>
        <p:spPr>
          <a:xfrm>
            <a:off x="7333763" y="3398803"/>
            <a:ext cx="1069524" cy="246221"/>
          </a:xfrm>
          <a:prstGeom prst="rect">
            <a:avLst/>
          </a:prstGeom>
        </p:spPr>
        <p:txBody>
          <a:bodyPr wrap="none">
            <a:spAutoFit/>
          </a:bodyPr>
          <a:lstStyle/>
          <a:p>
            <a:r>
              <a:rPr lang="de-DE" sz="1000" dirty="0" smtClean="0">
                <a:latin typeface="Calibri" pitchFamily="34" charset="0"/>
                <a:cs typeface="Calibri" pitchFamily="34" charset="0"/>
              </a:rPr>
              <a:t>Foto: Elke </a:t>
            </a:r>
            <a:r>
              <a:rPr lang="de-DE" sz="1000" dirty="0" err="1" smtClean="0">
                <a:latin typeface="Calibri" pitchFamily="34" charset="0"/>
                <a:cs typeface="Calibri" pitchFamily="34" charset="0"/>
              </a:rPr>
              <a:t>Binner</a:t>
            </a:r>
            <a:endParaRPr lang="de-DE" sz="1000" dirty="0">
              <a:latin typeface="Calibri" pitchFamily="34" charset="0"/>
              <a:cs typeface="Calibri" pitchFamily="34" charset="0"/>
            </a:endParaRPr>
          </a:p>
        </p:txBody>
      </p:sp>
      <p:sp>
        <p:nvSpPr>
          <p:cNvPr id="7" name="Textfeld 6"/>
          <p:cNvSpPr txBox="1"/>
          <p:nvPr/>
        </p:nvSpPr>
        <p:spPr>
          <a:xfrm>
            <a:off x="827584" y="1268760"/>
            <a:ext cx="3663695" cy="400110"/>
          </a:xfrm>
          <a:prstGeom prst="rect">
            <a:avLst/>
          </a:prstGeom>
          <a:noFill/>
        </p:spPr>
        <p:txBody>
          <a:bodyPr wrap="none" rtlCol="0">
            <a:spAutoFit/>
          </a:bodyPr>
          <a:lstStyle/>
          <a:p>
            <a:r>
              <a:rPr lang="de-DE" sz="2000" dirty="0">
                <a:solidFill>
                  <a:srgbClr val="327A86"/>
                </a:solidFill>
                <a:latin typeface="Calibri" panose="020F0502020204030204" pitchFamily="34" charset="0"/>
              </a:rPr>
              <a:t>Zufallsgenerator(en) untersuchen</a:t>
            </a:r>
          </a:p>
        </p:txBody>
      </p:sp>
      <p:pic>
        <p:nvPicPr>
          <p:cNvPr id="3075" name="Picture 3"/>
          <p:cNvPicPr>
            <a:picLocks noChangeAspect="1" noChangeArrowheads="1"/>
          </p:cNvPicPr>
          <p:nvPr/>
        </p:nvPicPr>
        <p:blipFill>
          <a:blip r:embed="rId3"/>
          <a:srcRect/>
          <a:stretch>
            <a:fillRect/>
          </a:stretch>
        </p:blipFill>
        <p:spPr bwMode="auto">
          <a:xfrm>
            <a:off x="827584" y="3861048"/>
            <a:ext cx="7654180" cy="2448272"/>
          </a:xfrm>
          <a:prstGeom prst="rect">
            <a:avLst/>
          </a:prstGeom>
          <a:noFill/>
          <a:ln w="9525">
            <a:noFill/>
            <a:miter lim="800000"/>
            <a:headEnd/>
            <a:tailEnd/>
          </a:ln>
        </p:spPr>
      </p:pic>
      <p:sp>
        <p:nvSpPr>
          <p:cNvPr id="9" name="Textfeld 8"/>
          <p:cNvSpPr txBox="1"/>
          <p:nvPr/>
        </p:nvSpPr>
        <p:spPr>
          <a:xfrm>
            <a:off x="1043608" y="2276872"/>
            <a:ext cx="1052532" cy="461665"/>
          </a:xfrm>
          <a:prstGeom prst="rect">
            <a:avLst/>
          </a:prstGeom>
          <a:noFill/>
        </p:spPr>
        <p:txBody>
          <a:bodyPr wrap="none" rtlCol="0">
            <a:spAutoFit/>
          </a:bodyPr>
          <a:lstStyle/>
          <a:p>
            <a:r>
              <a:rPr lang="de-DE" b="1" dirty="0">
                <a:latin typeface="Calibri" panose="020F0502020204030204" pitchFamily="34" charset="0"/>
              </a:rPr>
              <a:t>Würfel</a:t>
            </a:r>
          </a:p>
        </p:txBody>
      </p:sp>
      <p:pic>
        <p:nvPicPr>
          <p:cNvPr id="2" name="Grafik 1"/>
          <p:cNvPicPr>
            <a:picLocks noChangeAspect="1"/>
          </p:cNvPicPr>
          <p:nvPr/>
        </p:nvPicPr>
        <p:blipFill>
          <a:blip r:embed="rId4"/>
          <a:stretch>
            <a:fillRect/>
          </a:stretch>
        </p:blipFill>
        <p:spPr>
          <a:xfrm>
            <a:off x="6588224" y="1705694"/>
            <a:ext cx="1767993" cy="1585097"/>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itel 6"/>
          <p:cNvSpPr>
            <a:spLocks noGrp="1"/>
          </p:cNvSpPr>
          <p:nvPr>
            <p:ph type="title"/>
          </p:nvPr>
        </p:nvSpPr>
        <p:spPr/>
        <p:txBody>
          <a:bodyPr>
            <a:normAutofit fontScale="90000"/>
          </a:bodyPr>
          <a:lstStyle/>
          <a:p>
            <a:r>
              <a:rPr lang="de-DE" dirty="0"/>
              <a:t>Anmerkungen</a:t>
            </a:r>
          </a:p>
        </p:txBody>
      </p:sp>
      <p:sp>
        <p:nvSpPr>
          <p:cNvPr id="8" name="Textfeld 7"/>
          <p:cNvSpPr txBox="1"/>
          <p:nvPr/>
        </p:nvSpPr>
        <p:spPr>
          <a:xfrm>
            <a:off x="323528" y="1196752"/>
            <a:ext cx="8064896" cy="4524315"/>
          </a:xfrm>
          <a:prstGeom prst="rect">
            <a:avLst/>
          </a:prstGeom>
          <a:noFill/>
        </p:spPr>
        <p:txBody>
          <a:bodyPr wrap="square" rtlCol="0">
            <a:spAutoFit/>
          </a:bodyPr>
          <a:lstStyle/>
          <a:p>
            <a:pPr algn="just"/>
            <a:r>
              <a:rPr lang="de-DE" sz="1600" dirty="0">
                <a:latin typeface="Calibri" pitchFamily="34" charset="0"/>
                <a:cs typeface="Calibri" pitchFamily="34" charset="0"/>
              </a:rPr>
              <a:t>In einem nächsten Schritt wählen die Teilnehmenden eine Aufgabe aus und passen sie für ihre Klasse an. Ihre Auswahl diskutieren die Teilnehmenden in Jahrgangsgruppen und informieren im anschließenden Plenum den gesamtem Kurs über wesentliche Punkte ihrer Diskussion.</a:t>
            </a:r>
          </a:p>
          <a:p>
            <a:pPr algn="just"/>
            <a:endParaRPr lang="de-DE" sz="1600" dirty="0">
              <a:latin typeface="Calibri" pitchFamily="34" charset="0"/>
              <a:cs typeface="Calibri" pitchFamily="34" charset="0"/>
            </a:endParaRPr>
          </a:p>
          <a:p>
            <a:pPr algn="just"/>
            <a:r>
              <a:rPr lang="de-DE" sz="1600" dirty="0">
                <a:latin typeface="Calibri" pitchFamily="34" charset="0"/>
                <a:cs typeface="Calibri" pitchFamily="34" charset="0"/>
              </a:rPr>
              <a:t>Es hat sich bewährt, diesen aufbereiteten „Aufgabenpool“ der Arbeitsphasen zu einer Aufgabensammlung zusammenzustellen und allen zugänglich zu machen. </a:t>
            </a:r>
          </a:p>
          <a:p>
            <a:pPr algn="just"/>
            <a:endParaRPr lang="de-DE" sz="1600" dirty="0">
              <a:latin typeface="Calibri" pitchFamily="34" charset="0"/>
              <a:cs typeface="Calibri" pitchFamily="34" charset="0"/>
            </a:endParaRPr>
          </a:p>
          <a:p>
            <a:pPr algn="just"/>
            <a:r>
              <a:rPr lang="de-DE" sz="1600" dirty="0">
                <a:latin typeface="Calibri" pitchFamily="34" charset="0"/>
                <a:cs typeface="Calibri" pitchFamily="34" charset="0"/>
              </a:rPr>
              <a:t>Die anschließende </a:t>
            </a:r>
            <a:r>
              <a:rPr lang="de-DE" sz="1600" b="1" dirty="0">
                <a:latin typeface="Calibri" pitchFamily="34" charset="0"/>
                <a:cs typeface="Calibri" pitchFamily="34" charset="0"/>
              </a:rPr>
              <a:t>Vernetzung </a:t>
            </a:r>
            <a:r>
              <a:rPr lang="de-DE" sz="1600" dirty="0">
                <a:latin typeface="Calibri" pitchFamily="34" charset="0"/>
                <a:cs typeface="Calibri" pitchFamily="34" charset="0"/>
              </a:rPr>
              <a:t>bezieht sich auf</a:t>
            </a:r>
          </a:p>
          <a:p>
            <a:pPr marL="455613" indent="-457200">
              <a:buClr>
                <a:schemeClr val="accent1"/>
              </a:buClr>
              <a:buFont typeface="Wingdings" panose="05000000000000000000" pitchFamily="2" charset="2"/>
              <a:buChar char="§"/>
            </a:pPr>
            <a:r>
              <a:rPr lang="de-DE" sz="1600" dirty="0">
                <a:latin typeface="Calibri" pitchFamily="34" charset="0"/>
                <a:cs typeface="Calibri" pitchFamily="34" charset="0"/>
              </a:rPr>
              <a:t>Entwicklung allgemeiner mathematischer Kompetenzen,</a:t>
            </a:r>
          </a:p>
          <a:p>
            <a:pPr marL="455613" indent="-457200">
              <a:buClr>
                <a:schemeClr val="accent1"/>
              </a:buClr>
              <a:buFont typeface="Wingdings" panose="05000000000000000000" pitchFamily="2" charset="2"/>
              <a:buChar char="§"/>
            </a:pPr>
            <a:r>
              <a:rPr lang="de-DE" sz="1600" dirty="0">
                <a:latin typeface="Calibri" pitchFamily="34" charset="0"/>
                <a:cs typeface="Calibri" pitchFamily="34" charset="0"/>
              </a:rPr>
              <a:t>die anderen mathematischen Inhaltsbereiche,</a:t>
            </a:r>
          </a:p>
          <a:p>
            <a:pPr marL="455613" indent="-457200">
              <a:buClr>
                <a:schemeClr val="accent1"/>
              </a:buClr>
              <a:buFont typeface="Wingdings" panose="05000000000000000000" pitchFamily="2" charset="2"/>
              <a:buChar char="§"/>
            </a:pPr>
            <a:r>
              <a:rPr lang="de-DE" sz="1600" dirty="0">
                <a:latin typeface="Calibri" pitchFamily="34" charset="0"/>
                <a:cs typeface="Calibri" pitchFamily="34" charset="0"/>
              </a:rPr>
              <a:t>Themen anderer Fächer, die in Mathematik aufgegriffen und (nach)bearbeitet werden können.</a:t>
            </a:r>
          </a:p>
          <a:p>
            <a:pPr marL="455613" indent="-457200" algn="just"/>
            <a:endParaRPr lang="de-DE" sz="1600" dirty="0">
              <a:latin typeface="Calibri" pitchFamily="34" charset="0"/>
              <a:cs typeface="Calibri" pitchFamily="34" charset="0"/>
            </a:endParaRPr>
          </a:p>
          <a:p>
            <a:pPr algn="just"/>
            <a:endParaRPr lang="de-DE" sz="1600" dirty="0">
              <a:latin typeface="Calibri" pitchFamily="34" charset="0"/>
              <a:cs typeface="Calibri" pitchFamily="34" charset="0"/>
            </a:endParaRPr>
          </a:p>
          <a:p>
            <a:pPr algn="just"/>
            <a:endParaRPr lang="de-DE" sz="1600" dirty="0">
              <a:latin typeface="Calibri" pitchFamily="34" charset="0"/>
              <a:cs typeface="Calibri" pitchFamily="34" charset="0"/>
            </a:endParaRPr>
          </a:p>
          <a:p>
            <a:endParaRPr lang="de-DE" sz="1600" dirty="0">
              <a:latin typeface="Calibri" pitchFamily="34" charset="0"/>
              <a:cs typeface="Calibri" pitchFamily="34" charset="0"/>
            </a:endParaRPr>
          </a:p>
          <a:p>
            <a:endParaRPr lang="de-DE" sz="1600" dirty="0">
              <a:latin typeface="Calibri" panose="020F0502020204030204" pitchFamily="34" charset="0"/>
            </a:endParaRPr>
          </a:p>
          <a:p>
            <a:endParaRPr lang="de-DE" sz="1600" dirty="0">
              <a:latin typeface="Calibri" panose="020F0502020204030204" pitchFamily="34" charset="0"/>
            </a:endParaRPr>
          </a:p>
        </p:txBody>
      </p:sp>
      <p:sp>
        <p:nvSpPr>
          <p:cNvPr id="5" name="Rechteck 4"/>
          <p:cNvSpPr/>
          <p:nvPr/>
        </p:nvSpPr>
        <p:spPr>
          <a:xfrm>
            <a:off x="323528" y="4293096"/>
            <a:ext cx="8064896" cy="584775"/>
          </a:xfrm>
          <a:prstGeom prst="rect">
            <a:avLst/>
          </a:prstGeom>
        </p:spPr>
        <p:txBody>
          <a:bodyPr wrap="square">
            <a:spAutoFit/>
          </a:bodyPr>
          <a:lstStyle/>
          <a:p>
            <a:pPr algn="just"/>
            <a:r>
              <a:rPr lang="de-DE" sz="1600" dirty="0">
                <a:latin typeface="Calibri" pitchFamily="34" charset="0"/>
                <a:cs typeface="Calibri" pitchFamily="34" charset="0"/>
              </a:rPr>
              <a:t>Bisher lag der Schwerpunkt auf  einer Aufgabenentwicklung zu inhaltlichen Anforderungen. Durch den Blick auf </a:t>
            </a:r>
            <a:r>
              <a:rPr lang="de-DE" sz="1600" b="1" dirty="0">
                <a:latin typeface="Calibri" pitchFamily="34" charset="0"/>
                <a:cs typeface="Calibri" pitchFamily="34" charset="0"/>
              </a:rPr>
              <a:t>Vernetzung </a:t>
            </a:r>
            <a:r>
              <a:rPr lang="de-DE" sz="1600" dirty="0">
                <a:latin typeface="Calibri" pitchFamily="34" charset="0"/>
                <a:cs typeface="Calibri" pitchFamily="34" charset="0"/>
              </a:rPr>
              <a:t>wird das „Gütesiegel“ für Aufgaben erweitert.</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ung 1"/>
          <p:cNvGrpSpPr/>
          <p:nvPr/>
        </p:nvGrpSpPr>
        <p:grpSpPr>
          <a:xfrm>
            <a:off x="-324544" y="1845247"/>
            <a:ext cx="8461448" cy="3743993"/>
            <a:chOff x="-324544" y="1845247"/>
            <a:chExt cx="8461448" cy="3743993"/>
          </a:xfrm>
        </p:grpSpPr>
        <p:sp>
          <p:nvSpPr>
            <p:cNvPr id="6" name="Rechteck 5"/>
            <p:cNvSpPr/>
            <p:nvPr/>
          </p:nvSpPr>
          <p:spPr bwMode="auto">
            <a:xfrm>
              <a:off x="-324544" y="1845247"/>
              <a:ext cx="8208912" cy="3743993"/>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a:solidFill>
                  <a:schemeClr val="accent2"/>
                </a:solidFill>
                <a:latin typeface="Calibri" panose="020F0502020204030204" pitchFamily="34" charset="0"/>
              </a:endParaRPr>
            </a:p>
          </p:txBody>
        </p:sp>
        <p:sp>
          <p:nvSpPr>
            <p:cNvPr id="28677" name="Textfeld 5"/>
            <p:cNvSpPr txBox="1">
              <a:spLocks noChangeArrowheads="1"/>
            </p:cNvSpPr>
            <p:nvPr/>
          </p:nvSpPr>
          <p:spPr bwMode="auto">
            <a:xfrm>
              <a:off x="467544" y="2636912"/>
              <a:ext cx="7669360" cy="2754600"/>
            </a:xfrm>
            <a:prstGeom prst="rect">
              <a:avLst/>
            </a:prstGeom>
            <a:noFill/>
            <a:ln w="9525">
              <a:noFill/>
              <a:miter lim="800000"/>
              <a:headEnd/>
              <a:tailEnd/>
            </a:ln>
          </p:spPr>
          <p:txBody>
            <a:bodyPr wrap="square">
              <a:spAutoFit/>
            </a:bodyPr>
            <a:lstStyle/>
            <a:p>
              <a:pPr lvl="1">
                <a:spcBef>
                  <a:spcPts val="600"/>
                </a:spcBef>
                <a:spcAft>
                  <a:spcPts val="600"/>
                </a:spcAft>
                <a:buFont typeface="Wingdings" pitchFamily="2" charset="2"/>
                <a:buChar char="Ø"/>
              </a:pPr>
              <a:r>
                <a:rPr lang="de-DE" sz="2000" dirty="0">
                  <a:latin typeface="Calibri" pitchFamily="34" charset="0"/>
                  <a:cs typeface="Calibri" pitchFamily="34" charset="0"/>
                </a:rPr>
                <a:t> </a:t>
              </a:r>
              <a:r>
                <a:rPr lang="de-DE" sz="1600" b="1" dirty="0">
                  <a:latin typeface="Calibri" pitchFamily="34" charset="0"/>
                  <a:cs typeface="Calibri" pitchFamily="34" charset="0"/>
                </a:rPr>
                <a:t>Prüfen </a:t>
              </a:r>
              <a:r>
                <a:rPr lang="de-DE" sz="1600" dirty="0">
                  <a:latin typeface="Calibri" pitchFamily="34" charset="0"/>
                  <a:cs typeface="Calibri" pitchFamily="34" charset="0"/>
                </a:rPr>
                <a:t>Sie, ob durch die Aufträge/die Fragestellung(en) der Zugang </a:t>
              </a:r>
            </a:p>
            <a:p>
              <a:pPr lvl="1"/>
              <a:r>
                <a:rPr lang="de-DE" sz="1600" dirty="0">
                  <a:latin typeface="Calibri" pitchFamily="34" charset="0"/>
                  <a:cs typeface="Calibri" pitchFamily="34" charset="0"/>
                </a:rPr>
                <a:t>	… aller Kinder gesichert ist, </a:t>
              </a:r>
            </a:p>
            <a:p>
              <a:pPr lvl="1"/>
              <a:r>
                <a:rPr lang="de-DE" sz="1600" dirty="0">
                  <a:latin typeface="Calibri" pitchFamily="34" charset="0"/>
                  <a:cs typeface="Calibri" pitchFamily="34" charset="0"/>
                </a:rPr>
                <a:t>	… weitere herausfordernde Aufträge ableitbar sind.</a:t>
              </a:r>
            </a:p>
            <a:p>
              <a:pPr lvl="1">
                <a:spcAft>
                  <a:spcPts val="600"/>
                </a:spcAft>
              </a:pPr>
              <a:r>
                <a:rPr lang="de-DE" sz="1600" dirty="0">
                  <a:latin typeface="Calibri" pitchFamily="34" charset="0"/>
                  <a:cs typeface="Calibri" pitchFamily="34" charset="0"/>
                </a:rPr>
                <a:t>       Formulieren Sie gegebenenfalls entsprechende Aufträge/Fragestellungen.</a:t>
              </a:r>
            </a:p>
            <a:p>
              <a:pPr lvl="1">
                <a:spcBef>
                  <a:spcPts val="600"/>
                </a:spcBef>
                <a:spcAft>
                  <a:spcPts val="600"/>
                </a:spcAft>
                <a:buFont typeface="Wingdings" pitchFamily="2" charset="2"/>
                <a:buChar char="Ø"/>
              </a:pPr>
              <a:r>
                <a:rPr lang="de-DE" sz="1600" dirty="0">
                  <a:latin typeface="Calibri" pitchFamily="34" charset="0"/>
                  <a:cs typeface="Calibri" pitchFamily="34" charset="0"/>
                </a:rPr>
                <a:t> Was </a:t>
              </a:r>
              <a:r>
                <a:rPr lang="de-DE" sz="1600" b="1" dirty="0">
                  <a:latin typeface="Calibri" pitchFamily="34" charset="0"/>
                  <a:cs typeface="Calibri" pitchFamily="34" charset="0"/>
                </a:rPr>
                <a:t>erwarten</a:t>
              </a:r>
              <a:r>
                <a:rPr lang="de-DE" sz="1600" dirty="0">
                  <a:latin typeface="Calibri" pitchFamily="34" charset="0"/>
                  <a:cs typeface="Calibri" pitchFamily="34" charset="0"/>
                </a:rPr>
                <a:t> Sie als Lösung(en)?</a:t>
              </a:r>
            </a:p>
            <a:p>
              <a:pPr lvl="1">
                <a:buFont typeface="Wingdings" pitchFamily="2" charset="2"/>
                <a:buChar char="Ø"/>
              </a:pPr>
              <a:r>
                <a:rPr lang="de-DE" sz="1600" dirty="0">
                  <a:latin typeface="Calibri" pitchFamily="34" charset="0"/>
                  <a:cs typeface="Calibri" pitchFamily="34" charset="0"/>
                </a:rPr>
                <a:t> Welche Schwierigkeiten erwarten Sie? Welche </a:t>
              </a:r>
              <a:r>
                <a:rPr lang="de-DE" sz="1600" b="1" dirty="0">
                  <a:latin typeface="Calibri" pitchFamily="34" charset="0"/>
                  <a:cs typeface="Calibri" pitchFamily="34" charset="0"/>
                </a:rPr>
                <a:t>Impulse</a:t>
              </a:r>
              <a:r>
                <a:rPr lang="de-DE" sz="1600" dirty="0">
                  <a:latin typeface="Calibri" pitchFamily="34" charset="0"/>
                  <a:cs typeface="Calibri" pitchFamily="34" charset="0"/>
                </a:rPr>
                <a:t>, welche      </a:t>
              </a:r>
            </a:p>
            <a:p>
              <a:pPr lvl="1">
                <a:spcAft>
                  <a:spcPts val="600"/>
                </a:spcAft>
              </a:pPr>
              <a:r>
                <a:rPr lang="de-DE" sz="1600" dirty="0">
                  <a:latin typeface="Calibri" pitchFamily="34" charset="0"/>
                  <a:cs typeface="Calibri" pitchFamily="34" charset="0"/>
                </a:rPr>
                <a:t>     Unterstützung würden Sie geben?</a:t>
              </a:r>
            </a:p>
            <a:p>
              <a:pPr lvl="1">
                <a:buFont typeface="Wingdings" pitchFamily="2" charset="2"/>
                <a:buChar char="Ø"/>
              </a:pPr>
              <a:r>
                <a:rPr lang="de-DE" sz="1600" dirty="0">
                  <a:latin typeface="Calibri" pitchFamily="34" charset="0"/>
                  <a:cs typeface="Calibri" pitchFamily="34" charset="0"/>
                </a:rPr>
                <a:t> Formulieren Sie Beurteilungskriterien, die Grundlage für eine </a:t>
              </a:r>
            </a:p>
            <a:p>
              <a:pPr lvl="1"/>
              <a:r>
                <a:rPr lang="de-DE" sz="1600" dirty="0">
                  <a:latin typeface="Calibri" pitchFamily="34" charset="0"/>
                  <a:cs typeface="Calibri" pitchFamily="34" charset="0"/>
                </a:rPr>
                <a:t>     </a:t>
              </a:r>
              <a:r>
                <a:rPr lang="de-DE" sz="1600" b="1" dirty="0">
                  <a:latin typeface="Calibri" pitchFamily="34" charset="0"/>
                  <a:cs typeface="Calibri" pitchFamily="34" charset="0"/>
                </a:rPr>
                <a:t>Rückmeldung </a:t>
              </a:r>
              <a:r>
                <a:rPr lang="de-DE" sz="1600" dirty="0">
                  <a:latin typeface="Calibri" pitchFamily="34" charset="0"/>
                  <a:cs typeface="Calibri" pitchFamily="34" charset="0"/>
                </a:rPr>
                <a:t>an die Schülerinnen und Schüler sein </a:t>
              </a:r>
              <a:r>
                <a:rPr lang="de-DE" sz="1600" dirty="0" smtClean="0">
                  <a:latin typeface="Calibri" pitchFamily="34" charset="0"/>
                  <a:cs typeface="Calibri" pitchFamily="34" charset="0"/>
                </a:rPr>
                <a:t>könnten.</a:t>
              </a:r>
              <a:endParaRPr lang="de-DE" sz="1600" dirty="0">
                <a:latin typeface="Calibri" pitchFamily="34" charset="0"/>
                <a:cs typeface="Calibri" pitchFamily="34" charset="0"/>
              </a:endParaRPr>
            </a:p>
          </p:txBody>
        </p:sp>
      </p:grpSp>
      <p:sp>
        <p:nvSpPr>
          <p:cNvPr id="28675" name="Inhaltsplatzhalter 2"/>
          <p:cNvSpPr>
            <a:spLocks noGrp="1"/>
          </p:cNvSpPr>
          <p:nvPr>
            <p:ph idx="1"/>
          </p:nvPr>
        </p:nvSpPr>
        <p:spPr/>
        <p:txBody>
          <a:bodyPr/>
          <a:lstStyle/>
          <a:p>
            <a:pPr>
              <a:spcBef>
                <a:spcPts val="1200"/>
              </a:spcBef>
              <a:buFont typeface="Wingdings" pitchFamily="2" charset="2"/>
              <a:buNone/>
            </a:pPr>
            <a:r>
              <a:rPr lang="de-DE" sz="2400" i="1" dirty="0">
                <a:solidFill>
                  <a:srgbClr val="327A86"/>
                </a:solidFill>
                <a:latin typeface="Calibri" pitchFamily="34" charset="0"/>
                <a:cs typeface="Calibri" pitchFamily="34" charset="0"/>
              </a:rPr>
              <a:t>Ich will den Aufgabenpool für meine Klasse nutzen…</a:t>
            </a:r>
          </a:p>
          <a:p>
            <a:pPr>
              <a:spcBef>
                <a:spcPts val="1200"/>
              </a:spcBef>
              <a:buFont typeface="Wingdings" pitchFamily="2" charset="2"/>
              <a:buNone/>
            </a:pPr>
            <a:endParaRPr lang="de-DE" sz="800" b="1" dirty="0">
              <a:solidFill>
                <a:srgbClr val="327A86"/>
              </a:solidFill>
              <a:latin typeface="Calibri" pitchFamily="34" charset="0"/>
              <a:cs typeface="Calibri" pitchFamily="34" charset="0"/>
            </a:endParaRPr>
          </a:p>
          <a:p>
            <a:pPr>
              <a:buFont typeface="Wingdings" pitchFamily="2" charset="2"/>
              <a:buNone/>
            </a:pPr>
            <a:r>
              <a:rPr lang="de-DE" sz="2000" b="1" dirty="0">
                <a:latin typeface="Calibri" pitchFamily="34" charset="0"/>
                <a:cs typeface="Calibri" pitchFamily="34" charset="0"/>
              </a:rPr>
              <a:t>Auftrag – Wählen Sie eine Aufgabe aus einer Jahrgangsstufe aus</a:t>
            </a:r>
          </a:p>
          <a:p>
            <a:endParaRPr lang="de-DE" i="1" dirty="0">
              <a:latin typeface="Calibri" pitchFamily="34" charset="0"/>
              <a:cs typeface="Calibri" pitchFamily="34" charset="0"/>
            </a:endParaRPr>
          </a:p>
        </p:txBody>
      </p:sp>
      <p:sp>
        <p:nvSpPr>
          <p:cNvPr id="28674" name="Titel 1"/>
          <p:cNvSpPr>
            <a:spLocks noGrp="1"/>
          </p:cNvSpPr>
          <p:nvPr>
            <p:ph type="title"/>
          </p:nvPr>
        </p:nvSpPr>
        <p:spPr/>
        <p:txBody>
          <a:bodyPr/>
          <a:lstStyle/>
          <a:p>
            <a:r>
              <a:rPr lang="de-DE" sz="2500" dirty="0">
                <a:latin typeface="Calibri" pitchFamily="34" charset="0"/>
                <a:cs typeface="Calibri" pitchFamily="34" charset="0"/>
              </a:rPr>
              <a:t>Umgang mit Heterogenität</a:t>
            </a:r>
          </a:p>
        </p:txBody>
      </p:sp>
      <p:sp>
        <p:nvSpPr>
          <p:cNvPr id="28678" name="Rechteck 6"/>
          <p:cNvSpPr>
            <a:spLocks noChangeArrowheads="1"/>
          </p:cNvSpPr>
          <p:nvPr/>
        </p:nvSpPr>
        <p:spPr bwMode="auto">
          <a:xfrm>
            <a:off x="539552" y="5733256"/>
            <a:ext cx="8424936" cy="584775"/>
          </a:xfrm>
          <a:prstGeom prst="rect">
            <a:avLst/>
          </a:prstGeom>
          <a:noFill/>
          <a:ln w="9525">
            <a:noFill/>
            <a:miter lim="800000"/>
            <a:headEnd/>
            <a:tailEnd/>
          </a:ln>
        </p:spPr>
        <p:txBody>
          <a:bodyPr wrap="square">
            <a:spAutoFit/>
          </a:bodyPr>
          <a:lstStyle/>
          <a:p>
            <a:r>
              <a:rPr lang="de-DE" sz="1600" b="1" i="1" dirty="0">
                <a:solidFill>
                  <a:srgbClr val="327A86"/>
                </a:solidFill>
              </a:rPr>
              <a:t>Dokumentieren Sie Ihr Vorgehen und Ihre Überlegungen so, dass wir die Arbeitsergebnisse in eine Aufgabensammlung einfügen können.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el 1"/>
          <p:cNvSpPr>
            <a:spLocks noGrp="1"/>
          </p:cNvSpPr>
          <p:nvPr>
            <p:ph type="title"/>
          </p:nvPr>
        </p:nvSpPr>
        <p:spPr/>
        <p:txBody>
          <a:bodyPr/>
          <a:lstStyle/>
          <a:p>
            <a:r>
              <a:rPr lang="de-DE" sz="2500" dirty="0">
                <a:latin typeface="Calibri" pitchFamily="34" charset="0"/>
                <a:cs typeface="Calibri" pitchFamily="34" charset="0"/>
              </a:rPr>
              <a:t>Vernetzung</a:t>
            </a:r>
          </a:p>
        </p:txBody>
      </p:sp>
      <p:sp>
        <p:nvSpPr>
          <p:cNvPr id="21507" name="Inhaltsplatzhalter 2"/>
          <p:cNvSpPr>
            <a:spLocks noGrp="1"/>
          </p:cNvSpPr>
          <p:nvPr>
            <p:ph idx="4294967295"/>
          </p:nvPr>
        </p:nvSpPr>
        <p:spPr>
          <a:xfrm>
            <a:off x="1187624" y="1773238"/>
            <a:ext cx="7164387" cy="3168650"/>
          </a:xfrm>
        </p:spPr>
        <p:txBody>
          <a:bodyPr/>
          <a:lstStyle/>
          <a:p>
            <a:pPr marL="455613" indent="-457200">
              <a:buFont typeface="Wingdings" pitchFamily="2" charset="2"/>
              <a:buNone/>
            </a:pPr>
            <a:r>
              <a:rPr lang="de-DE" dirty="0">
                <a:latin typeface="Calibri" pitchFamily="34" charset="0"/>
                <a:cs typeface="Calibri" pitchFamily="34" charset="0"/>
              </a:rPr>
              <a:t>… bezieht sich auf</a:t>
            </a:r>
          </a:p>
          <a:p>
            <a:pPr marL="455613" indent="-457200"/>
            <a:r>
              <a:rPr lang="de-DE" dirty="0">
                <a:latin typeface="Calibri" pitchFamily="34" charset="0"/>
                <a:cs typeface="Calibri" pitchFamily="34" charset="0"/>
              </a:rPr>
              <a:t>Entwicklung allgemeiner mathematischer Kompetenzen,</a:t>
            </a:r>
          </a:p>
          <a:p>
            <a:pPr marL="455613" indent="-457200"/>
            <a:r>
              <a:rPr lang="de-DE" dirty="0">
                <a:latin typeface="Calibri" pitchFamily="34" charset="0"/>
                <a:cs typeface="Calibri" pitchFamily="34" charset="0"/>
              </a:rPr>
              <a:t>die anderen mathematischen Inhaltsbereiche,</a:t>
            </a:r>
          </a:p>
          <a:p>
            <a:pPr marL="455613" indent="-457200"/>
            <a:r>
              <a:rPr lang="de-DE" dirty="0">
                <a:latin typeface="Calibri" pitchFamily="34" charset="0"/>
                <a:cs typeface="Calibri" pitchFamily="34" charset="0"/>
              </a:rPr>
              <a:t>Themen anderer Fächer, die in Mathematik aufgegriffen und (nach)bearbeitet werden können.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507"/>
                                        </p:tgtEl>
                                        <p:attrNameLst>
                                          <p:attrName>style.visibility</p:attrName>
                                        </p:attrNameLst>
                                      </p:cBhvr>
                                      <p:to>
                                        <p:strVal val="visible"/>
                                      </p:to>
                                    </p:set>
                                    <p:animEffect transition="in" filter="wipe(left)">
                                      <p:cBhvr>
                                        <p:cTn id="7" dur="500"/>
                                        <p:tgtEl>
                                          <p:spTgt spid="215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p:bld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Inhaltsplatzhalter 4"/>
          <p:cNvSpPr>
            <a:spLocks noGrp="1"/>
          </p:cNvSpPr>
          <p:nvPr>
            <p:ph idx="1"/>
          </p:nvPr>
        </p:nvSpPr>
        <p:spPr/>
        <p:txBody>
          <a:bodyPr/>
          <a:lstStyle/>
          <a:p>
            <a:pPr>
              <a:spcBef>
                <a:spcPts val="0"/>
              </a:spcBef>
              <a:buNone/>
            </a:pPr>
            <a:r>
              <a:rPr lang="de-DE" dirty="0"/>
              <a:t>Als zusammenfassender Input/Reflexion zu den Arbeitsphasen wird empfohlen,</a:t>
            </a:r>
          </a:p>
          <a:p>
            <a:pPr>
              <a:spcBef>
                <a:spcPts val="0"/>
              </a:spcBef>
              <a:buNone/>
            </a:pPr>
            <a:r>
              <a:rPr lang="de-DE" dirty="0"/>
              <a:t>auf</a:t>
            </a:r>
          </a:p>
          <a:p>
            <a:pPr>
              <a:buNone/>
            </a:pPr>
            <a:r>
              <a:rPr lang="de-DE" dirty="0" err="1">
                <a:latin typeface="Calibri" pitchFamily="34" charset="0"/>
                <a:cs typeface="Calibri" pitchFamily="34" charset="0"/>
              </a:rPr>
              <a:t>Wollring</a:t>
            </a:r>
            <a:r>
              <a:rPr lang="de-DE" dirty="0">
                <a:latin typeface="Calibri" pitchFamily="34" charset="0"/>
                <a:cs typeface="Calibri" pitchFamily="34" charset="0"/>
              </a:rPr>
              <a:t>, B. (2009). Zur Kennzeichnung von Lernumgebungen für den Mathematikunterricht der Grundschule. In: </a:t>
            </a:r>
            <a:r>
              <a:rPr lang="de-DE" i="1" dirty="0">
                <a:latin typeface="Calibri" pitchFamily="34" charset="0"/>
                <a:cs typeface="Calibri" pitchFamily="34" charset="0"/>
              </a:rPr>
              <a:t>Peter-Koop et. al (</a:t>
            </a:r>
            <a:r>
              <a:rPr lang="de-DE" i="1" dirty="0" err="1">
                <a:latin typeface="Calibri" pitchFamily="34" charset="0"/>
                <a:cs typeface="Calibri" pitchFamily="34" charset="0"/>
              </a:rPr>
              <a:t>Hrsg</a:t>
            </a:r>
            <a:r>
              <a:rPr lang="de-DE" i="1" dirty="0">
                <a:latin typeface="Calibri" pitchFamily="34" charset="0"/>
                <a:cs typeface="Calibri" pitchFamily="34" charset="0"/>
              </a:rPr>
              <a:t>). Lernumgebungen </a:t>
            </a:r>
            <a:r>
              <a:rPr lang="de-DE" dirty="0">
                <a:latin typeface="Calibri" pitchFamily="34" charset="0"/>
                <a:cs typeface="Calibri" pitchFamily="34" charset="0"/>
              </a:rPr>
              <a:t>–</a:t>
            </a:r>
            <a:r>
              <a:rPr lang="de-DE" i="1" dirty="0">
                <a:latin typeface="Calibri" pitchFamily="34" charset="0"/>
                <a:cs typeface="Calibri" pitchFamily="34" charset="0"/>
              </a:rPr>
              <a:t> Ein Weg zum kompetenzorientierten Mathematikunterricht in der Grundschule. S. </a:t>
            </a:r>
            <a:r>
              <a:rPr lang="de-DE" i="1" dirty="0" smtClean="0">
                <a:latin typeface="Calibri" pitchFamily="34" charset="0"/>
                <a:cs typeface="Calibri" pitchFamily="34" charset="0"/>
              </a:rPr>
              <a:t>9–23</a:t>
            </a:r>
            <a:r>
              <a:rPr lang="de-DE" i="1" dirty="0">
                <a:latin typeface="Calibri" pitchFamily="34" charset="0"/>
                <a:cs typeface="Calibri" pitchFamily="34" charset="0"/>
              </a:rPr>
              <a:t>. </a:t>
            </a:r>
            <a:r>
              <a:rPr lang="de-DE" dirty="0">
                <a:latin typeface="Calibri" pitchFamily="34" charset="0"/>
                <a:cs typeface="Calibri" pitchFamily="34" charset="0"/>
              </a:rPr>
              <a:t>Mildenberger</a:t>
            </a:r>
          </a:p>
          <a:p>
            <a:pPr>
              <a:buNone/>
            </a:pPr>
            <a:r>
              <a:rPr lang="de-DE" dirty="0"/>
              <a:t>Bezug zu nehmen. Dazu wurden die nachfolgenden Folien erstellt.</a:t>
            </a:r>
          </a:p>
        </p:txBody>
      </p:sp>
      <p:sp>
        <p:nvSpPr>
          <p:cNvPr id="4" name="Titel 3"/>
          <p:cNvSpPr>
            <a:spLocks noGrp="1"/>
          </p:cNvSpPr>
          <p:nvPr>
            <p:ph type="title"/>
          </p:nvPr>
        </p:nvSpPr>
        <p:spPr/>
        <p:txBody>
          <a:bodyPr>
            <a:normAutofit fontScale="90000"/>
          </a:bodyPr>
          <a:lstStyle/>
          <a:p>
            <a:r>
              <a:rPr lang="de-DE" dirty="0"/>
              <a:t>Anmerkungen</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Inhaltsplatzhalter 4"/>
          <p:cNvSpPr>
            <a:spLocks noGrp="1"/>
          </p:cNvSpPr>
          <p:nvPr>
            <p:ph idx="17"/>
          </p:nvPr>
        </p:nvSpPr>
        <p:spPr>
          <a:prstGeom prst="rect">
            <a:avLst/>
          </a:prstGeom>
        </p:spPr>
        <p:txBody>
          <a:bodyPr/>
          <a:lstStyle/>
          <a:p>
            <a:r>
              <a:rPr lang="de-DE" sz="1800" b="1" dirty="0">
                <a:solidFill>
                  <a:schemeClr val="accent2"/>
                </a:solidFill>
              </a:rPr>
              <a:t>Diese Folie gehört mit zum Material und darf nicht entfernt werden.</a:t>
            </a:r>
          </a:p>
        </p:txBody>
      </p:sp>
      <p:sp>
        <p:nvSpPr>
          <p:cNvPr id="5" name="Titel 4"/>
          <p:cNvSpPr>
            <a:spLocks noGrp="1"/>
          </p:cNvSpPr>
          <p:nvPr>
            <p:ph type="title"/>
          </p:nvPr>
        </p:nvSpPr>
        <p:spPr/>
        <p:txBody>
          <a:bodyPr>
            <a:normAutofit fontScale="90000"/>
          </a:bodyPr>
          <a:lstStyle/>
          <a:p>
            <a:r>
              <a:rPr lang="de-DE" dirty="0"/>
              <a:t>Hinweise zu den Lizenzbedingungen</a:t>
            </a:r>
          </a:p>
        </p:txBody>
      </p:sp>
      <p:sp>
        <p:nvSpPr>
          <p:cNvPr id="13" name="Inhaltsplatzhalter 2"/>
          <p:cNvSpPr>
            <a:spLocks noGrp="1"/>
          </p:cNvSpPr>
          <p:nvPr>
            <p:ph idx="1"/>
          </p:nvPr>
        </p:nvSpPr>
        <p:spPr>
          <a:xfrm>
            <a:off x="323528" y="1844824"/>
            <a:ext cx="8424936" cy="4032448"/>
          </a:xfrm>
        </p:spPr>
        <p:txBody>
          <a:bodyPr>
            <a:normAutofit/>
          </a:bodyPr>
          <a:lstStyle/>
          <a:p>
            <a:pPr marL="0" indent="0">
              <a:buNone/>
            </a:pPr>
            <a:r>
              <a:rPr lang="de-DE" sz="1600" dirty="0"/>
              <a:t>Dieses Material wurde durch das Deutsche Zentrum für Lehrerbildung Mathematik (DZLM) konzipiert und kann, soweit nicht anderweitig gekennzeichnet, unter der </a:t>
            </a:r>
            <a:r>
              <a:rPr lang="de-DE" sz="1600" u="sng" dirty="0">
                <a:solidFill>
                  <a:schemeClr val="tx2"/>
                </a:solidFill>
              </a:rPr>
              <a:t>Creative </a:t>
            </a:r>
            <a:r>
              <a:rPr lang="de-DE" sz="1600" u="sng" dirty="0" err="1" smtClean="0">
                <a:solidFill>
                  <a:schemeClr val="tx2"/>
                </a:solidFill>
              </a:rPr>
              <a:t>Commons</a:t>
            </a:r>
            <a:r>
              <a:rPr lang="de-DE" sz="1600" u="sng" dirty="0" smtClean="0">
                <a:solidFill>
                  <a:schemeClr val="tx2"/>
                </a:solidFill>
              </a:rPr>
              <a:t> </a:t>
            </a:r>
            <a:r>
              <a:rPr lang="de-DE" sz="1600" u="sng" dirty="0">
                <a:solidFill>
                  <a:schemeClr val="tx2"/>
                </a:solidFill>
              </a:rPr>
              <a:t>Namensnennung – Weitergabe unter gleichen Bedingungen 4.0 Internationale Lizenz </a:t>
            </a:r>
            <a:r>
              <a:rPr lang="de-DE" sz="1600" dirty="0"/>
              <a:t>weiterverwendet werden.</a:t>
            </a:r>
          </a:p>
          <a:p>
            <a:pPr marL="0" indent="0">
              <a:buNone/>
            </a:pPr>
            <a:endParaRPr lang="de-DE" sz="1600" dirty="0"/>
          </a:p>
          <a:p>
            <a:pPr marL="0" indent="0">
              <a:buNone/>
            </a:pPr>
            <a:r>
              <a:rPr lang="de-DE" sz="1600" dirty="0"/>
              <a:t>An der Erstellung des Materials haben die folgenden Personen mitgewirkt:</a:t>
            </a:r>
            <a:br>
              <a:rPr lang="de-DE" sz="1600" dirty="0"/>
            </a:br>
            <a:r>
              <a:rPr lang="de-DE" sz="1600" dirty="0"/>
              <a:t>Elke </a:t>
            </a:r>
            <a:r>
              <a:rPr lang="de-DE" sz="1600" dirty="0" err="1"/>
              <a:t>Binner</a:t>
            </a:r>
            <a:r>
              <a:rPr lang="de-DE" sz="1600" dirty="0"/>
              <a:t> I HU Berlin, Prof. Dr. Marianne </a:t>
            </a:r>
            <a:r>
              <a:rPr lang="de-DE" sz="1600" dirty="0" err="1"/>
              <a:t>Grassmann</a:t>
            </a:r>
            <a:r>
              <a:rPr lang="de-DE" sz="1600" dirty="0"/>
              <a:t> I HU Berlin, Nina Buhl I HU Berlin</a:t>
            </a:r>
            <a:endParaRPr lang="de-DE" sz="1600" dirty="0">
              <a:solidFill>
                <a:srgbClr val="FF0000"/>
              </a:solidFill>
            </a:endParaRPr>
          </a:p>
          <a:p>
            <a:pPr marL="0" indent="0">
              <a:buNone/>
            </a:pPr>
            <a:r>
              <a:rPr lang="de-DE" sz="1600" dirty="0"/>
              <a:t>Bildnachweise und Zitatquellen finden Sie auf den jeweiligen Folien bzw. Zusatzmaterialien.</a:t>
            </a:r>
          </a:p>
          <a:p>
            <a:pPr marL="0" indent="0">
              <a:buNone/>
            </a:pPr>
            <a:endParaRPr lang="de-DE" sz="1600" dirty="0"/>
          </a:p>
          <a:p>
            <a:pPr marL="0" indent="0">
              <a:buNone/>
            </a:pPr>
            <a:endParaRPr lang="de-DE" sz="1600" dirty="0"/>
          </a:p>
          <a:p>
            <a:pPr marL="0" indent="0">
              <a:buNone/>
            </a:pPr>
            <a:r>
              <a:rPr lang="de-DE" sz="1600" dirty="0"/>
              <a:t>Weitere Hinweise und Informationen zum DZLM finden Sie unter </a:t>
            </a:r>
            <a:r>
              <a:rPr lang="de-DE" sz="1600" u="sng" dirty="0">
                <a:solidFill>
                  <a:schemeClr val="tx2"/>
                </a:solidFill>
              </a:rPr>
              <a:t>dzlm.de</a:t>
            </a:r>
            <a:r>
              <a:rPr lang="de-DE" sz="1600" dirty="0"/>
              <a:t>.</a:t>
            </a:r>
          </a:p>
        </p:txBody>
      </p:sp>
      <p:sp>
        <p:nvSpPr>
          <p:cNvPr id="12" name="Titel 1"/>
          <p:cNvSpPr txBox="1">
            <a:spLocks/>
          </p:cNvSpPr>
          <p:nvPr/>
        </p:nvSpPr>
        <p:spPr>
          <a:xfrm>
            <a:off x="323528" y="417587"/>
            <a:ext cx="8424936" cy="490861"/>
          </a:xfrm>
          <a:prstGeom prst="rect">
            <a:avLst/>
          </a:prstGeom>
        </p:spPr>
        <p:txBody>
          <a:bodyPr vert="horz" lIns="91440" tIns="45720" rIns="91440" bIns="45720" rtlCol="0" anchor="ctr">
            <a:normAutofit fontScale="97500" lnSpcReduction="10000"/>
          </a:bodyPr>
          <a:lstStyle>
            <a:lvl1pPr algn="l" rtl="0" eaLnBrk="1" fontAlgn="base" hangingPunct="1">
              <a:spcBef>
                <a:spcPct val="0"/>
              </a:spcBef>
              <a:spcAft>
                <a:spcPct val="0"/>
              </a:spcAft>
              <a:defRPr sz="28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endParaRPr lang="de-DE" kern="0" dirty="0"/>
          </a:p>
        </p:txBody>
      </p:sp>
      <p:pic>
        <p:nvPicPr>
          <p:cNvPr id="9" name="Grafik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8344" y="521876"/>
            <a:ext cx="1166518" cy="420712"/>
          </a:xfrm>
          <a:prstGeom prst="rect">
            <a:avLst/>
          </a:prstGeom>
        </p:spPr>
      </p:pic>
    </p:spTree>
    <p:extLst>
      <p:ext uri="{BB962C8B-B14F-4D97-AF65-F5344CB8AC3E}">
        <p14:creationId xmlns:p14="http://schemas.microsoft.com/office/powerpoint/2010/main" val="32309440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de-DE" sz="2500" dirty="0"/>
              <a:t>Von Aufgaben zu Lernumgebungen</a:t>
            </a:r>
          </a:p>
        </p:txBody>
      </p:sp>
      <p:sp>
        <p:nvSpPr>
          <p:cNvPr id="97283" name="Text Box 3"/>
          <p:cNvSpPr txBox="1">
            <a:spLocks noChangeArrowheads="1"/>
          </p:cNvSpPr>
          <p:nvPr/>
        </p:nvSpPr>
        <p:spPr bwMode="auto">
          <a:xfrm>
            <a:off x="2971800" y="3505200"/>
            <a:ext cx="2415790" cy="461665"/>
          </a:xfrm>
          <a:prstGeom prst="rect">
            <a:avLst/>
          </a:prstGeom>
          <a:noFill/>
          <a:ln w="9525">
            <a:noFill/>
            <a:miter lim="800000"/>
            <a:headEnd/>
            <a:tailEnd/>
          </a:ln>
          <a:effectLst/>
        </p:spPr>
        <p:txBody>
          <a:bodyPr wrap="none">
            <a:spAutoFit/>
          </a:bodyPr>
          <a:lstStyle/>
          <a:p>
            <a:r>
              <a:rPr lang="de-DE" b="1" dirty="0">
                <a:latin typeface="Calibri" pitchFamily="34" charset="0"/>
                <a:cs typeface="Calibri" pitchFamily="34" charset="0"/>
              </a:rPr>
              <a:t>Lernumgebungen</a:t>
            </a:r>
          </a:p>
        </p:txBody>
      </p:sp>
      <p:sp>
        <p:nvSpPr>
          <p:cNvPr id="97284" name="Text Box 4"/>
          <p:cNvSpPr txBox="1">
            <a:spLocks noChangeArrowheads="1"/>
          </p:cNvSpPr>
          <p:nvPr/>
        </p:nvSpPr>
        <p:spPr bwMode="auto">
          <a:xfrm>
            <a:off x="5076825" y="2708275"/>
            <a:ext cx="2835841" cy="461665"/>
          </a:xfrm>
          <a:prstGeom prst="rect">
            <a:avLst/>
          </a:prstGeom>
          <a:noFill/>
          <a:ln w="9525">
            <a:noFill/>
            <a:miter lim="800000"/>
            <a:headEnd/>
            <a:tailEnd/>
          </a:ln>
          <a:effectLst/>
        </p:spPr>
        <p:txBody>
          <a:bodyPr wrap="none">
            <a:spAutoFit/>
          </a:bodyPr>
          <a:lstStyle/>
          <a:p>
            <a:r>
              <a:rPr lang="de-DE" dirty="0">
                <a:latin typeface="Calibri" pitchFamily="34" charset="0"/>
                <a:cs typeface="Calibri" pitchFamily="34" charset="0"/>
              </a:rPr>
              <a:t>Gegenstand und Sinn</a:t>
            </a:r>
          </a:p>
        </p:txBody>
      </p:sp>
      <p:sp>
        <p:nvSpPr>
          <p:cNvPr id="97285" name="Text Box 5"/>
          <p:cNvSpPr txBox="1">
            <a:spLocks noChangeArrowheads="1"/>
          </p:cNvSpPr>
          <p:nvPr/>
        </p:nvSpPr>
        <p:spPr bwMode="auto">
          <a:xfrm>
            <a:off x="6443663" y="3500438"/>
            <a:ext cx="1706562" cy="457200"/>
          </a:xfrm>
          <a:prstGeom prst="rect">
            <a:avLst/>
          </a:prstGeom>
          <a:noFill/>
          <a:ln w="9525">
            <a:noFill/>
            <a:miter lim="800000"/>
            <a:headEnd/>
            <a:tailEnd/>
          </a:ln>
          <a:effectLst/>
        </p:spPr>
        <p:txBody>
          <a:bodyPr wrap="none">
            <a:spAutoFit/>
          </a:bodyPr>
          <a:lstStyle/>
          <a:p>
            <a:r>
              <a:rPr lang="de-DE" dirty="0">
                <a:latin typeface="Calibri" pitchFamily="34" charset="0"/>
                <a:cs typeface="Calibri" pitchFamily="34" charset="0"/>
              </a:rPr>
              <a:t>Artikulation</a:t>
            </a:r>
          </a:p>
        </p:txBody>
      </p:sp>
      <p:sp>
        <p:nvSpPr>
          <p:cNvPr id="97286" name="Text Box 6"/>
          <p:cNvSpPr txBox="1">
            <a:spLocks noChangeArrowheads="1"/>
          </p:cNvSpPr>
          <p:nvPr/>
        </p:nvSpPr>
        <p:spPr bwMode="auto">
          <a:xfrm>
            <a:off x="5292725" y="4724400"/>
            <a:ext cx="2117567" cy="461665"/>
          </a:xfrm>
          <a:prstGeom prst="rect">
            <a:avLst/>
          </a:prstGeom>
          <a:noFill/>
          <a:ln w="9525">
            <a:noFill/>
            <a:miter lim="800000"/>
            <a:headEnd/>
            <a:tailEnd/>
          </a:ln>
          <a:effectLst/>
        </p:spPr>
        <p:txBody>
          <a:bodyPr wrap="none">
            <a:spAutoFit/>
          </a:bodyPr>
          <a:lstStyle/>
          <a:p>
            <a:r>
              <a:rPr lang="de-DE" dirty="0">
                <a:latin typeface="Calibri" pitchFamily="34" charset="0"/>
                <a:cs typeface="Calibri" pitchFamily="34" charset="0"/>
              </a:rPr>
              <a:t>Differenzierung</a:t>
            </a:r>
          </a:p>
        </p:txBody>
      </p:sp>
      <p:sp>
        <p:nvSpPr>
          <p:cNvPr id="97287" name="Text Box 7"/>
          <p:cNvSpPr txBox="1">
            <a:spLocks noChangeArrowheads="1"/>
          </p:cNvSpPr>
          <p:nvPr/>
        </p:nvSpPr>
        <p:spPr bwMode="auto">
          <a:xfrm>
            <a:off x="2124075" y="4941888"/>
            <a:ext cx="1120563" cy="461665"/>
          </a:xfrm>
          <a:prstGeom prst="rect">
            <a:avLst/>
          </a:prstGeom>
          <a:noFill/>
          <a:ln w="9525">
            <a:noFill/>
            <a:miter lim="800000"/>
            <a:headEnd/>
            <a:tailEnd/>
          </a:ln>
          <a:effectLst/>
        </p:spPr>
        <p:txBody>
          <a:bodyPr wrap="none">
            <a:spAutoFit/>
          </a:bodyPr>
          <a:lstStyle/>
          <a:p>
            <a:r>
              <a:rPr lang="de-DE" dirty="0">
                <a:latin typeface="Calibri" pitchFamily="34" charset="0"/>
                <a:cs typeface="Calibri" pitchFamily="34" charset="0"/>
              </a:rPr>
              <a:t>Logistik</a:t>
            </a:r>
          </a:p>
        </p:txBody>
      </p:sp>
      <p:sp>
        <p:nvSpPr>
          <p:cNvPr id="97288" name="Text Box 8"/>
          <p:cNvSpPr txBox="1">
            <a:spLocks noChangeArrowheads="1"/>
          </p:cNvSpPr>
          <p:nvPr/>
        </p:nvSpPr>
        <p:spPr bwMode="auto">
          <a:xfrm>
            <a:off x="900113" y="4149725"/>
            <a:ext cx="1484509" cy="461665"/>
          </a:xfrm>
          <a:prstGeom prst="rect">
            <a:avLst/>
          </a:prstGeom>
          <a:noFill/>
          <a:ln w="9525">
            <a:noFill/>
            <a:miter lim="800000"/>
            <a:headEnd/>
            <a:tailEnd/>
          </a:ln>
          <a:effectLst/>
        </p:spPr>
        <p:txBody>
          <a:bodyPr wrap="none">
            <a:spAutoFit/>
          </a:bodyPr>
          <a:lstStyle/>
          <a:p>
            <a:r>
              <a:rPr lang="de-DE" dirty="0">
                <a:latin typeface="Calibri" pitchFamily="34" charset="0"/>
                <a:cs typeface="Calibri" pitchFamily="34" charset="0"/>
              </a:rPr>
              <a:t>Evaluation</a:t>
            </a:r>
          </a:p>
        </p:txBody>
      </p:sp>
      <p:sp>
        <p:nvSpPr>
          <p:cNvPr id="97289" name="Text Box 9"/>
          <p:cNvSpPr txBox="1">
            <a:spLocks noChangeArrowheads="1"/>
          </p:cNvSpPr>
          <p:nvPr/>
        </p:nvSpPr>
        <p:spPr bwMode="auto">
          <a:xfrm>
            <a:off x="1331913" y="2781300"/>
            <a:ext cx="1610505" cy="461665"/>
          </a:xfrm>
          <a:prstGeom prst="rect">
            <a:avLst/>
          </a:prstGeom>
          <a:noFill/>
          <a:ln w="9525">
            <a:noFill/>
            <a:miter lim="800000"/>
            <a:headEnd/>
            <a:tailEnd/>
          </a:ln>
          <a:effectLst/>
        </p:spPr>
        <p:txBody>
          <a:bodyPr wrap="none">
            <a:spAutoFit/>
          </a:bodyPr>
          <a:lstStyle/>
          <a:p>
            <a:r>
              <a:rPr lang="de-DE" dirty="0">
                <a:latin typeface="Calibri" pitchFamily="34" charset="0"/>
                <a:cs typeface="Calibri" pitchFamily="34" charset="0"/>
              </a:rPr>
              <a:t>Vernetzung</a:t>
            </a:r>
          </a:p>
        </p:txBody>
      </p:sp>
      <p:sp>
        <p:nvSpPr>
          <p:cNvPr id="97290" name="Line 10"/>
          <p:cNvSpPr>
            <a:spLocks noChangeShapeType="1"/>
          </p:cNvSpPr>
          <p:nvPr/>
        </p:nvSpPr>
        <p:spPr bwMode="auto">
          <a:xfrm flipV="1">
            <a:off x="4572000" y="3213100"/>
            <a:ext cx="504825" cy="288925"/>
          </a:xfrm>
          <a:prstGeom prst="line">
            <a:avLst/>
          </a:prstGeom>
          <a:noFill/>
          <a:ln w="9525">
            <a:solidFill>
              <a:schemeClr val="tx1"/>
            </a:solidFill>
            <a:miter lim="800000"/>
            <a:headEnd/>
            <a:tailEnd type="triangle" w="med" len="med"/>
          </a:ln>
          <a:effectLst/>
        </p:spPr>
        <p:txBody>
          <a:bodyPr wrap="none"/>
          <a:lstStyle/>
          <a:p>
            <a:endParaRPr lang="de-DE"/>
          </a:p>
        </p:txBody>
      </p:sp>
      <p:sp>
        <p:nvSpPr>
          <p:cNvPr id="97291" name="Line 11"/>
          <p:cNvSpPr>
            <a:spLocks noChangeShapeType="1"/>
          </p:cNvSpPr>
          <p:nvPr/>
        </p:nvSpPr>
        <p:spPr bwMode="auto">
          <a:xfrm>
            <a:off x="5795963" y="3716338"/>
            <a:ext cx="504825" cy="0"/>
          </a:xfrm>
          <a:prstGeom prst="line">
            <a:avLst/>
          </a:prstGeom>
          <a:noFill/>
          <a:ln w="9525">
            <a:solidFill>
              <a:schemeClr val="tx1"/>
            </a:solidFill>
            <a:miter lim="800000"/>
            <a:headEnd/>
            <a:tailEnd type="triangle" w="med" len="med"/>
          </a:ln>
          <a:effectLst/>
        </p:spPr>
        <p:txBody>
          <a:bodyPr wrap="none"/>
          <a:lstStyle/>
          <a:p>
            <a:endParaRPr lang="de-DE"/>
          </a:p>
        </p:txBody>
      </p:sp>
      <p:sp>
        <p:nvSpPr>
          <p:cNvPr id="97292" name="Line 12"/>
          <p:cNvSpPr>
            <a:spLocks noChangeShapeType="1"/>
          </p:cNvSpPr>
          <p:nvPr/>
        </p:nvSpPr>
        <p:spPr bwMode="auto">
          <a:xfrm>
            <a:off x="4787900" y="4076700"/>
            <a:ext cx="720725" cy="576263"/>
          </a:xfrm>
          <a:prstGeom prst="line">
            <a:avLst/>
          </a:prstGeom>
          <a:noFill/>
          <a:ln w="9525">
            <a:solidFill>
              <a:schemeClr val="tx1"/>
            </a:solidFill>
            <a:miter lim="800000"/>
            <a:headEnd/>
            <a:tailEnd type="triangle" w="med" len="med"/>
          </a:ln>
          <a:effectLst/>
        </p:spPr>
        <p:txBody>
          <a:bodyPr wrap="none"/>
          <a:lstStyle/>
          <a:p>
            <a:endParaRPr lang="de-DE"/>
          </a:p>
        </p:txBody>
      </p:sp>
      <p:sp>
        <p:nvSpPr>
          <p:cNvPr id="97293" name="Line 13"/>
          <p:cNvSpPr>
            <a:spLocks noChangeShapeType="1"/>
          </p:cNvSpPr>
          <p:nvPr/>
        </p:nvSpPr>
        <p:spPr bwMode="auto">
          <a:xfrm flipH="1" flipV="1">
            <a:off x="2627313" y="3284538"/>
            <a:ext cx="720725" cy="288925"/>
          </a:xfrm>
          <a:prstGeom prst="line">
            <a:avLst/>
          </a:prstGeom>
          <a:noFill/>
          <a:ln w="9525">
            <a:solidFill>
              <a:schemeClr val="tx1"/>
            </a:solidFill>
            <a:miter lim="800000"/>
            <a:headEnd/>
            <a:tailEnd type="triangle" w="med" len="med"/>
          </a:ln>
          <a:effectLst/>
        </p:spPr>
        <p:txBody>
          <a:bodyPr wrap="none"/>
          <a:lstStyle/>
          <a:p>
            <a:endParaRPr lang="de-DE"/>
          </a:p>
        </p:txBody>
      </p:sp>
      <p:sp>
        <p:nvSpPr>
          <p:cNvPr id="97294" name="Line 14"/>
          <p:cNvSpPr>
            <a:spLocks noChangeShapeType="1"/>
          </p:cNvSpPr>
          <p:nvPr/>
        </p:nvSpPr>
        <p:spPr bwMode="auto">
          <a:xfrm flipH="1">
            <a:off x="2484438" y="3933825"/>
            <a:ext cx="503237" cy="142875"/>
          </a:xfrm>
          <a:prstGeom prst="line">
            <a:avLst/>
          </a:prstGeom>
          <a:noFill/>
          <a:ln w="9525">
            <a:solidFill>
              <a:schemeClr val="tx1"/>
            </a:solidFill>
            <a:miter lim="800000"/>
            <a:headEnd/>
            <a:tailEnd type="triangle" w="med" len="med"/>
          </a:ln>
          <a:effectLst/>
        </p:spPr>
        <p:txBody>
          <a:bodyPr wrap="none"/>
          <a:lstStyle/>
          <a:p>
            <a:endParaRPr lang="de-DE"/>
          </a:p>
        </p:txBody>
      </p:sp>
      <p:sp>
        <p:nvSpPr>
          <p:cNvPr id="97296" name="Line 16"/>
          <p:cNvSpPr>
            <a:spLocks noChangeShapeType="1"/>
          </p:cNvSpPr>
          <p:nvPr/>
        </p:nvSpPr>
        <p:spPr bwMode="auto">
          <a:xfrm flipH="1">
            <a:off x="3132138" y="4076700"/>
            <a:ext cx="647700" cy="865188"/>
          </a:xfrm>
          <a:prstGeom prst="line">
            <a:avLst/>
          </a:prstGeom>
          <a:noFill/>
          <a:ln w="9525">
            <a:solidFill>
              <a:schemeClr val="tx1"/>
            </a:solidFill>
            <a:miter lim="800000"/>
            <a:headEnd/>
            <a:tailEnd type="triangle" w="med" len="med"/>
          </a:ln>
          <a:effectLst/>
        </p:spPr>
        <p:txBody>
          <a:bodyPr wrap="none"/>
          <a:lstStyle/>
          <a:p>
            <a:endParaRPr lang="de-DE"/>
          </a:p>
        </p:txBody>
      </p:sp>
      <p:sp>
        <p:nvSpPr>
          <p:cNvPr id="18" name="Rechteck 17"/>
          <p:cNvSpPr/>
          <p:nvPr/>
        </p:nvSpPr>
        <p:spPr>
          <a:xfrm>
            <a:off x="4572000" y="6021288"/>
            <a:ext cx="4139952" cy="461665"/>
          </a:xfrm>
          <a:prstGeom prst="rect">
            <a:avLst/>
          </a:prstGeom>
        </p:spPr>
        <p:txBody>
          <a:bodyPr wrap="square">
            <a:spAutoFit/>
          </a:bodyPr>
          <a:lstStyle/>
          <a:p>
            <a:r>
              <a:rPr lang="de-DE" sz="1200" dirty="0" err="1">
                <a:latin typeface="Calibri" pitchFamily="34" charset="0"/>
                <a:cs typeface="Calibri" pitchFamily="34" charset="0"/>
              </a:rPr>
              <a:t>Wollring</a:t>
            </a:r>
            <a:r>
              <a:rPr lang="de-DE" sz="1200" dirty="0">
                <a:latin typeface="Calibri" pitchFamily="34" charset="0"/>
                <a:cs typeface="Calibri" pitchFamily="34" charset="0"/>
              </a:rPr>
              <a:t>, B. (2009). </a:t>
            </a:r>
            <a:r>
              <a:rPr lang="de-DE" sz="1200" i="1" dirty="0">
                <a:latin typeface="Calibri" pitchFamily="34" charset="0"/>
                <a:cs typeface="Calibri" pitchFamily="34" charset="0"/>
              </a:rPr>
              <a:t>Zur Kennzeichnung von Lernumgebungen für den Mathematikunterricht der Grundschule.  </a:t>
            </a:r>
            <a:endParaRPr lang="de-DE" sz="1200" i="1" dirty="0"/>
          </a:p>
        </p:txBody>
      </p:sp>
      <p:sp>
        <p:nvSpPr>
          <p:cNvPr id="19" name="Textfeld 18"/>
          <p:cNvSpPr txBox="1"/>
          <p:nvPr/>
        </p:nvSpPr>
        <p:spPr>
          <a:xfrm>
            <a:off x="324000" y="1484784"/>
            <a:ext cx="7702237" cy="707886"/>
          </a:xfrm>
          <a:prstGeom prst="rect">
            <a:avLst/>
          </a:prstGeom>
          <a:noFill/>
        </p:spPr>
        <p:txBody>
          <a:bodyPr wrap="none" rtlCol="0">
            <a:spAutoFit/>
          </a:bodyPr>
          <a:lstStyle/>
          <a:p>
            <a:r>
              <a:rPr lang="de-DE" sz="2000" dirty="0">
                <a:latin typeface="Calibri" panose="020F0502020204030204" pitchFamily="34" charset="0"/>
              </a:rPr>
              <a:t>Netzwerk von Aufgaben, die durch bestimmte </a:t>
            </a:r>
            <a:r>
              <a:rPr lang="de-DE" sz="2000" b="1" dirty="0">
                <a:latin typeface="Calibri" panose="020F0502020204030204" pitchFamily="34" charset="0"/>
              </a:rPr>
              <a:t>Leitgedanken</a:t>
            </a:r>
            <a:r>
              <a:rPr lang="de-DE" sz="2000" dirty="0">
                <a:latin typeface="Calibri" panose="020F0502020204030204" pitchFamily="34" charset="0"/>
              </a:rPr>
              <a:t> zusammen-</a:t>
            </a:r>
          </a:p>
          <a:p>
            <a:r>
              <a:rPr lang="de-DE" sz="2000" dirty="0">
                <a:latin typeface="Calibri" panose="020F0502020204030204" pitchFamily="34" charset="0"/>
              </a:rPr>
              <a:t>gebunden sind: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7290"/>
                                        </p:tgtEl>
                                        <p:attrNameLst>
                                          <p:attrName>style.visibility</p:attrName>
                                        </p:attrNameLst>
                                      </p:cBhvr>
                                      <p:to>
                                        <p:strVal val="visible"/>
                                      </p:to>
                                    </p:set>
                                    <p:animEffect transition="in" filter="blinds(horizontal)">
                                      <p:cBhvr>
                                        <p:cTn id="7" dur="500"/>
                                        <p:tgtEl>
                                          <p:spTgt spid="97290"/>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grpId="0" nodeType="clickEffect">
                                  <p:stCondLst>
                                    <p:cond delay="0"/>
                                  </p:stCondLst>
                                  <p:childTnLst>
                                    <p:set>
                                      <p:cBhvr>
                                        <p:cTn id="11" dur="1" fill="hold">
                                          <p:stCondLst>
                                            <p:cond delay="0"/>
                                          </p:stCondLst>
                                        </p:cTn>
                                        <p:tgtEl>
                                          <p:spTgt spid="97284"/>
                                        </p:tgtEl>
                                        <p:attrNameLst>
                                          <p:attrName>style.visibility</p:attrName>
                                        </p:attrNameLst>
                                      </p:cBhvr>
                                      <p:to>
                                        <p:strVal val="visible"/>
                                      </p:to>
                                    </p:set>
                                    <p:anim calcmode="lin" valueType="num">
                                      <p:cBhvr>
                                        <p:cTn id="12" dur="500" fill="hold"/>
                                        <p:tgtEl>
                                          <p:spTgt spid="97284"/>
                                        </p:tgtEl>
                                        <p:attrNameLst>
                                          <p:attrName>ppt_w</p:attrName>
                                        </p:attrNameLst>
                                      </p:cBhvr>
                                      <p:tavLst>
                                        <p:tav tm="0">
                                          <p:val>
                                            <p:fltVal val="0"/>
                                          </p:val>
                                        </p:tav>
                                        <p:tav tm="100000">
                                          <p:val>
                                            <p:strVal val="#ppt_w"/>
                                          </p:val>
                                        </p:tav>
                                      </p:tavLst>
                                    </p:anim>
                                    <p:anim calcmode="lin" valueType="num">
                                      <p:cBhvr>
                                        <p:cTn id="13" dur="500" fill="hold"/>
                                        <p:tgtEl>
                                          <p:spTgt spid="97284"/>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97291"/>
                                        </p:tgtEl>
                                        <p:attrNameLst>
                                          <p:attrName>style.visibility</p:attrName>
                                        </p:attrNameLst>
                                      </p:cBhvr>
                                      <p:to>
                                        <p:strVal val="visible"/>
                                      </p:to>
                                    </p:set>
                                    <p:animEffect transition="in" filter="blinds(horizontal)">
                                      <p:cBhvr>
                                        <p:cTn id="18" dur="500"/>
                                        <p:tgtEl>
                                          <p:spTgt spid="97291"/>
                                        </p:tgtEl>
                                      </p:cBhvr>
                                    </p:animEffect>
                                  </p:childTnLst>
                                </p:cTn>
                              </p:par>
                            </p:childTnLst>
                          </p:cTn>
                        </p:par>
                      </p:childTnLst>
                    </p:cTn>
                  </p:par>
                  <p:par>
                    <p:cTn id="19" fill="hold">
                      <p:stCondLst>
                        <p:cond delay="indefinite"/>
                      </p:stCondLst>
                      <p:childTnLst>
                        <p:par>
                          <p:cTn id="20" fill="hold">
                            <p:stCondLst>
                              <p:cond delay="0"/>
                            </p:stCondLst>
                            <p:childTnLst>
                              <p:par>
                                <p:cTn id="21" presetID="17" presetClass="entr" presetSubtype="10" fill="hold" grpId="0" nodeType="clickEffect">
                                  <p:stCondLst>
                                    <p:cond delay="0"/>
                                  </p:stCondLst>
                                  <p:childTnLst>
                                    <p:set>
                                      <p:cBhvr>
                                        <p:cTn id="22" dur="1" fill="hold">
                                          <p:stCondLst>
                                            <p:cond delay="0"/>
                                          </p:stCondLst>
                                        </p:cTn>
                                        <p:tgtEl>
                                          <p:spTgt spid="97285"/>
                                        </p:tgtEl>
                                        <p:attrNameLst>
                                          <p:attrName>style.visibility</p:attrName>
                                        </p:attrNameLst>
                                      </p:cBhvr>
                                      <p:to>
                                        <p:strVal val="visible"/>
                                      </p:to>
                                    </p:set>
                                    <p:anim calcmode="lin" valueType="num">
                                      <p:cBhvr>
                                        <p:cTn id="23" dur="500" fill="hold"/>
                                        <p:tgtEl>
                                          <p:spTgt spid="97285"/>
                                        </p:tgtEl>
                                        <p:attrNameLst>
                                          <p:attrName>ppt_w</p:attrName>
                                        </p:attrNameLst>
                                      </p:cBhvr>
                                      <p:tavLst>
                                        <p:tav tm="0">
                                          <p:val>
                                            <p:fltVal val="0"/>
                                          </p:val>
                                        </p:tav>
                                        <p:tav tm="100000">
                                          <p:val>
                                            <p:strVal val="#ppt_w"/>
                                          </p:val>
                                        </p:tav>
                                      </p:tavLst>
                                    </p:anim>
                                    <p:anim calcmode="lin" valueType="num">
                                      <p:cBhvr>
                                        <p:cTn id="24" dur="500" fill="hold"/>
                                        <p:tgtEl>
                                          <p:spTgt spid="97285"/>
                                        </p:tgtEl>
                                        <p:attrNameLst>
                                          <p:attrName>ppt_h</p:attrName>
                                        </p:attrNameLst>
                                      </p:cBhvr>
                                      <p:tavLst>
                                        <p:tav tm="0">
                                          <p:val>
                                            <p:strVal val="#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97292"/>
                                        </p:tgtEl>
                                        <p:attrNameLst>
                                          <p:attrName>style.visibility</p:attrName>
                                        </p:attrNameLst>
                                      </p:cBhvr>
                                      <p:to>
                                        <p:strVal val="visible"/>
                                      </p:to>
                                    </p:set>
                                    <p:animEffect transition="in" filter="blinds(horizontal)">
                                      <p:cBhvr>
                                        <p:cTn id="29" dur="500"/>
                                        <p:tgtEl>
                                          <p:spTgt spid="97292"/>
                                        </p:tgtEl>
                                      </p:cBhvr>
                                    </p:animEffect>
                                  </p:childTnLst>
                                </p:cTn>
                              </p:par>
                            </p:childTnLst>
                          </p:cTn>
                        </p:par>
                      </p:childTnLst>
                    </p:cTn>
                  </p:par>
                  <p:par>
                    <p:cTn id="30" fill="hold">
                      <p:stCondLst>
                        <p:cond delay="indefinite"/>
                      </p:stCondLst>
                      <p:childTnLst>
                        <p:par>
                          <p:cTn id="31" fill="hold">
                            <p:stCondLst>
                              <p:cond delay="0"/>
                            </p:stCondLst>
                            <p:childTnLst>
                              <p:par>
                                <p:cTn id="32" presetID="17" presetClass="entr" presetSubtype="10" fill="hold" grpId="0" nodeType="clickEffect">
                                  <p:stCondLst>
                                    <p:cond delay="0"/>
                                  </p:stCondLst>
                                  <p:childTnLst>
                                    <p:set>
                                      <p:cBhvr>
                                        <p:cTn id="33" dur="1" fill="hold">
                                          <p:stCondLst>
                                            <p:cond delay="0"/>
                                          </p:stCondLst>
                                        </p:cTn>
                                        <p:tgtEl>
                                          <p:spTgt spid="97286"/>
                                        </p:tgtEl>
                                        <p:attrNameLst>
                                          <p:attrName>style.visibility</p:attrName>
                                        </p:attrNameLst>
                                      </p:cBhvr>
                                      <p:to>
                                        <p:strVal val="visible"/>
                                      </p:to>
                                    </p:set>
                                    <p:anim calcmode="lin" valueType="num">
                                      <p:cBhvr>
                                        <p:cTn id="34" dur="500" fill="hold"/>
                                        <p:tgtEl>
                                          <p:spTgt spid="97286"/>
                                        </p:tgtEl>
                                        <p:attrNameLst>
                                          <p:attrName>ppt_w</p:attrName>
                                        </p:attrNameLst>
                                      </p:cBhvr>
                                      <p:tavLst>
                                        <p:tav tm="0">
                                          <p:val>
                                            <p:fltVal val="0"/>
                                          </p:val>
                                        </p:tav>
                                        <p:tav tm="100000">
                                          <p:val>
                                            <p:strVal val="#ppt_w"/>
                                          </p:val>
                                        </p:tav>
                                      </p:tavLst>
                                    </p:anim>
                                    <p:anim calcmode="lin" valueType="num">
                                      <p:cBhvr>
                                        <p:cTn id="35" dur="500" fill="hold"/>
                                        <p:tgtEl>
                                          <p:spTgt spid="97286"/>
                                        </p:tgtEl>
                                        <p:attrNameLst>
                                          <p:attrName>ppt_h</p:attrName>
                                        </p:attrNameLst>
                                      </p:cBhvr>
                                      <p:tavLst>
                                        <p:tav tm="0">
                                          <p:val>
                                            <p:strVal val="#ppt_h"/>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97293"/>
                                        </p:tgtEl>
                                        <p:attrNameLst>
                                          <p:attrName>style.visibility</p:attrName>
                                        </p:attrNameLst>
                                      </p:cBhvr>
                                      <p:to>
                                        <p:strVal val="visible"/>
                                      </p:to>
                                    </p:set>
                                    <p:animEffect transition="in" filter="blinds(horizontal)">
                                      <p:cBhvr>
                                        <p:cTn id="40" dur="500"/>
                                        <p:tgtEl>
                                          <p:spTgt spid="97293"/>
                                        </p:tgtEl>
                                      </p:cBhvr>
                                    </p:animEffect>
                                  </p:childTnLst>
                                </p:cTn>
                              </p:par>
                            </p:childTnLst>
                          </p:cTn>
                        </p:par>
                      </p:childTnLst>
                    </p:cTn>
                  </p:par>
                  <p:par>
                    <p:cTn id="41" fill="hold">
                      <p:stCondLst>
                        <p:cond delay="indefinite"/>
                      </p:stCondLst>
                      <p:childTnLst>
                        <p:par>
                          <p:cTn id="42" fill="hold">
                            <p:stCondLst>
                              <p:cond delay="0"/>
                            </p:stCondLst>
                            <p:childTnLst>
                              <p:par>
                                <p:cTn id="43" presetID="17" presetClass="entr" presetSubtype="10" fill="hold" grpId="0" nodeType="clickEffect">
                                  <p:stCondLst>
                                    <p:cond delay="0"/>
                                  </p:stCondLst>
                                  <p:childTnLst>
                                    <p:set>
                                      <p:cBhvr>
                                        <p:cTn id="44" dur="1" fill="hold">
                                          <p:stCondLst>
                                            <p:cond delay="0"/>
                                          </p:stCondLst>
                                        </p:cTn>
                                        <p:tgtEl>
                                          <p:spTgt spid="97289"/>
                                        </p:tgtEl>
                                        <p:attrNameLst>
                                          <p:attrName>style.visibility</p:attrName>
                                        </p:attrNameLst>
                                      </p:cBhvr>
                                      <p:to>
                                        <p:strVal val="visible"/>
                                      </p:to>
                                    </p:set>
                                    <p:anim calcmode="lin" valueType="num">
                                      <p:cBhvr>
                                        <p:cTn id="45" dur="500" fill="hold"/>
                                        <p:tgtEl>
                                          <p:spTgt spid="97289"/>
                                        </p:tgtEl>
                                        <p:attrNameLst>
                                          <p:attrName>ppt_w</p:attrName>
                                        </p:attrNameLst>
                                      </p:cBhvr>
                                      <p:tavLst>
                                        <p:tav tm="0">
                                          <p:val>
                                            <p:fltVal val="0"/>
                                          </p:val>
                                        </p:tav>
                                        <p:tav tm="100000">
                                          <p:val>
                                            <p:strVal val="#ppt_w"/>
                                          </p:val>
                                        </p:tav>
                                      </p:tavLst>
                                    </p:anim>
                                    <p:anim calcmode="lin" valueType="num">
                                      <p:cBhvr>
                                        <p:cTn id="46" dur="500" fill="hold"/>
                                        <p:tgtEl>
                                          <p:spTgt spid="97289"/>
                                        </p:tgtEl>
                                        <p:attrNameLst>
                                          <p:attrName>ppt_h</p:attrName>
                                        </p:attrNameLst>
                                      </p:cBhvr>
                                      <p:tavLst>
                                        <p:tav tm="0">
                                          <p:val>
                                            <p:strVal val="#ppt_h"/>
                                          </p:val>
                                        </p:tav>
                                        <p:tav tm="100000">
                                          <p:val>
                                            <p:strVal val="#ppt_h"/>
                                          </p:val>
                                        </p:tav>
                                      </p:tavLst>
                                    </p:anim>
                                  </p:childTnLst>
                                </p:cTn>
                              </p:par>
                            </p:childTnLst>
                          </p:cTn>
                        </p:par>
                      </p:childTnLst>
                    </p:cTn>
                  </p:par>
                  <p:par>
                    <p:cTn id="47" fill="hold">
                      <p:stCondLst>
                        <p:cond delay="indefinite"/>
                      </p:stCondLst>
                      <p:childTnLst>
                        <p:par>
                          <p:cTn id="48" fill="hold">
                            <p:stCondLst>
                              <p:cond delay="0"/>
                            </p:stCondLst>
                            <p:childTnLst>
                              <p:par>
                                <p:cTn id="49" presetID="3" presetClass="entr" presetSubtype="10" fill="hold" grpId="0" nodeType="clickEffect">
                                  <p:stCondLst>
                                    <p:cond delay="0"/>
                                  </p:stCondLst>
                                  <p:childTnLst>
                                    <p:set>
                                      <p:cBhvr>
                                        <p:cTn id="50" dur="1" fill="hold">
                                          <p:stCondLst>
                                            <p:cond delay="0"/>
                                          </p:stCondLst>
                                        </p:cTn>
                                        <p:tgtEl>
                                          <p:spTgt spid="97294"/>
                                        </p:tgtEl>
                                        <p:attrNameLst>
                                          <p:attrName>style.visibility</p:attrName>
                                        </p:attrNameLst>
                                      </p:cBhvr>
                                      <p:to>
                                        <p:strVal val="visible"/>
                                      </p:to>
                                    </p:set>
                                    <p:animEffect transition="in" filter="blinds(horizontal)">
                                      <p:cBhvr>
                                        <p:cTn id="51" dur="500"/>
                                        <p:tgtEl>
                                          <p:spTgt spid="97294"/>
                                        </p:tgtEl>
                                      </p:cBhvr>
                                    </p:animEffect>
                                  </p:childTnLst>
                                </p:cTn>
                              </p:par>
                            </p:childTnLst>
                          </p:cTn>
                        </p:par>
                      </p:childTnLst>
                    </p:cTn>
                  </p:par>
                  <p:par>
                    <p:cTn id="52" fill="hold">
                      <p:stCondLst>
                        <p:cond delay="indefinite"/>
                      </p:stCondLst>
                      <p:childTnLst>
                        <p:par>
                          <p:cTn id="53" fill="hold">
                            <p:stCondLst>
                              <p:cond delay="0"/>
                            </p:stCondLst>
                            <p:childTnLst>
                              <p:par>
                                <p:cTn id="54" presetID="17" presetClass="entr" presetSubtype="10" fill="hold" grpId="0" nodeType="clickEffect">
                                  <p:stCondLst>
                                    <p:cond delay="0"/>
                                  </p:stCondLst>
                                  <p:childTnLst>
                                    <p:set>
                                      <p:cBhvr>
                                        <p:cTn id="55" dur="1" fill="hold">
                                          <p:stCondLst>
                                            <p:cond delay="0"/>
                                          </p:stCondLst>
                                        </p:cTn>
                                        <p:tgtEl>
                                          <p:spTgt spid="97288"/>
                                        </p:tgtEl>
                                        <p:attrNameLst>
                                          <p:attrName>style.visibility</p:attrName>
                                        </p:attrNameLst>
                                      </p:cBhvr>
                                      <p:to>
                                        <p:strVal val="visible"/>
                                      </p:to>
                                    </p:set>
                                    <p:anim calcmode="lin" valueType="num">
                                      <p:cBhvr>
                                        <p:cTn id="56" dur="500" fill="hold"/>
                                        <p:tgtEl>
                                          <p:spTgt spid="97288"/>
                                        </p:tgtEl>
                                        <p:attrNameLst>
                                          <p:attrName>ppt_w</p:attrName>
                                        </p:attrNameLst>
                                      </p:cBhvr>
                                      <p:tavLst>
                                        <p:tav tm="0">
                                          <p:val>
                                            <p:fltVal val="0"/>
                                          </p:val>
                                        </p:tav>
                                        <p:tav tm="100000">
                                          <p:val>
                                            <p:strVal val="#ppt_w"/>
                                          </p:val>
                                        </p:tav>
                                      </p:tavLst>
                                    </p:anim>
                                    <p:anim calcmode="lin" valueType="num">
                                      <p:cBhvr>
                                        <p:cTn id="57" dur="500" fill="hold"/>
                                        <p:tgtEl>
                                          <p:spTgt spid="97288"/>
                                        </p:tgtEl>
                                        <p:attrNameLst>
                                          <p:attrName>ppt_h</p:attrName>
                                        </p:attrNameLst>
                                      </p:cBhvr>
                                      <p:tavLst>
                                        <p:tav tm="0">
                                          <p:val>
                                            <p:strVal val="#ppt_h"/>
                                          </p:val>
                                        </p:tav>
                                        <p:tav tm="100000">
                                          <p:val>
                                            <p:strVal val="#ppt_h"/>
                                          </p:val>
                                        </p:tav>
                                      </p:tavLst>
                                    </p:anim>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97296"/>
                                        </p:tgtEl>
                                        <p:attrNameLst>
                                          <p:attrName>style.visibility</p:attrName>
                                        </p:attrNameLst>
                                      </p:cBhvr>
                                      <p:to>
                                        <p:strVal val="visible"/>
                                      </p:to>
                                    </p:set>
                                    <p:animEffect transition="in" filter="blinds(horizontal)">
                                      <p:cBhvr>
                                        <p:cTn id="62" dur="500"/>
                                        <p:tgtEl>
                                          <p:spTgt spid="97296"/>
                                        </p:tgtEl>
                                      </p:cBhvr>
                                    </p:animEffect>
                                  </p:childTnLst>
                                </p:cTn>
                              </p:par>
                            </p:childTnLst>
                          </p:cTn>
                        </p:par>
                      </p:childTnLst>
                    </p:cTn>
                  </p:par>
                  <p:par>
                    <p:cTn id="63" fill="hold">
                      <p:stCondLst>
                        <p:cond delay="indefinite"/>
                      </p:stCondLst>
                      <p:childTnLst>
                        <p:par>
                          <p:cTn id="64" fill="hold">
                            <p:stCondLst>
                              <p:cond delay="0"/>
                            </p:stCondLst>
                            <p:childTnLst>
                              <p:par>
                                <p:cTn id="65" presetID="17" presetClass="entr" presetSubtype="10" fill="hold" nodeType="clickEffect">
                                  <p:stCondLst>
                                    <p:cond delay="0"/>
                                  </p:stCondLst>
                                  <p:childTnLst>
                                    <p:set>
                                      <p:cBhvr>
                                        <p:cTn id="66" dur="1" fill="hold">
                                          <p:stCondLst>
                                            <p:cond delay="0"/>
                                          </p:stCondLst>
                                        </p:cTn>
                                        <p:tgtEl>
                                          <p:spTgt spid="97287">
                                            <p:txEl>
                                              <p:pRg st="0" end="0"/>
                                            </p:txEl>
                                          </p:spTgt>
                                        </p:tgtEl>
                                        <p:attrNameLst>
                                          <p:attrName>style.visibility</p:attrName>
                                        </p:attrNameLst>
                                      </p:cBhvr>
                                      <p:to>
                                        <p:strVal val="visible"/>
                                      </p:to>
                                    </p:set>
                                    <p:anim calcmode="lin" valueType="num">
                                      <p:cBhvr>
                                        <p:cTn id="67" dur="500" fill="hold"/>
                                        <p:tgtEl>
                                          <p:spTgt spid="97287">
                                            <p:txEl>
                                              <p:pRg st="0" end="0"/>
                                            </p:txEl>
                                          </p:spTgt>
                                        </p:tgtEl>
                                        <p:attrNameLst>
                                          <p:attrName>ppt_w</p:attrName>
                                        </p:attrNameLst>
                                      </p:cBhvr>
                                      <p:tavLst>
                                        <p:tav tm="0">
                                          <p:val>
                                            <p:fltVal val="0"/>
                                          </p:val>
                                        </p:tav>
                                        <p:tav tm="100000">
                                          <p:val>
                                            <p:strVal val="#ppt_w"/>
                                          </p:val>
                                        </p:tav>
                                      </p:tavLst>
                                    </p:anim>
                                    <p:anim calcmode="lin" valueType="num">
                                      <p:cBhvr>
                                        <p:cTn id="68" dur="500" fill="hold"/>
                                        <p:tgtEl>
                                          <p:spTgt spid="97287">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4" grpId="0"/>
      <p:bldP spid="97285" grpId="0"/>
      <p:bldP spid="97286" grpId="0"/>
      <p:bldP spid="97288" grpId="0"/>
      <p:bldP spid="97289" grpId="0"/>
      <p:bldP spid="97290" grpId="0" animBg="1"/>
      <p:bldP spid="97291" grpId="0" animBg="1"/>
      <p:bldP spid="97292" grpId="0" animBg="1"/>
      <p:bldP spid="97293" grpId="0" animBg="1"/>
      <p:bldP spid="97294" grpId="0" animBg="1"/>
      <p:bldP spid="9729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5" name="Text Box 3"/>
          <p:cNvSpPr txBox="1">
            <a:spLocks noChangeArrowheads="1"/>
          </p:cNvSpPr>
          <p:nvPr/>
        </p:nvSpPr>
        <p:spPr bwMode="auto">
          <a:xfrm>
            <a:off x="900113" y="3500438"/>
            <a:ext cx="2415790" cy="461665"/>
          </a:xfrm>
          <a:prstGeom prst="rect">
            <a:avLst/>
          </a:prstGeom>
          <a:noFill/>
          <a:ln w="9525">
            <a:noFill/>
            <a:miter lim="800000"/>
            <a:headEnd/>
            <a:tailEnd/>
          </a:ln>
          <a:effectLst/>
        </p:spPr>
        <p:txBody>
          <a:bodyPr wrap="none">
            <a:spAutoFit/>
          </a:bodyPr>
          <a:lstStyle/>
          <a:p>
            <a:r>
              <a:rPr lang="de-DE" b="1" dirty="0">
                <a:latin typeface="Calibri" pitchFamily="34" charset="0"/>
                <a:cs typeface="Calibri" pitchFamily="34" charset="0"/>
              </a:rPr>
              <a:t>Lernumgebungen</a:t>
            </a:r>
          </a:p>
        </p:txBody>
      </p:sp>
      <p:sp>
        <p:nvSpPr>
          <p:cNvPr id="100356" name="Text Box 4"/>
          <p:cNvSpPr txBox="1">
            <a:spLocks noChangeArrowheads="1"/>
          </p:cNvSpPr>
          <p:nvPr/>
        </p:nvSpPr>
        <p:spPr bwMode="auto">
          <a:xfrm>
            <a:off x="4427538" y="2565400"/>
            <a:ext cx="2835841" cy="461665"/>
          </a:xfrm>
          <a:prstGeom prst="rect">
            <a:avLst/>
          </a:prstGeom>
          <a:solidFill>
            <a:schemeClr val="accent2"/>
          </a:solidFill>
          <a:ln w="9525">
            <a:noFill/>
            <a:miter lim="800000"/>
            <a:headEnd/>
            <a:tailEnd/>
          </a:ln>
          <a:effectLst/>
        </p:spPr>
        <p:txBody>
          <a:bodyPr wrap="none">
            <a:spAutoFit/>
          </a:bodyPr>
          <a:lstStyle/>
          <a:p>
            <a:r>
              <a:rPr lang="de-DE" dirty="0">
                <a:latin typeface="Calibri" pitchFamily="34" charset="0"/>
                <a:cs typeface="Calibri" pitchFamily="34" charset="0"/>
              </a:rPr>
              <a:t>Gegenstand und Sinn</a:t>
            </a:r>
          </a:p>
        </p:txBody>
      </p:sp>
      <p:sp>
        <p:nvSpPr>
          <p:cNvPr id="100362" name="Line 10"/>
          <p:cNvSpPr>
            <a:spLocks noChangeShapeType="1"/>
          </p:cNvSpPr>
          <p:nvPr/>
        </p:nvSpPr>
        <p:spPr bwMode="auto">
          <a:xfrm flipV="1">
            <a:off x="3492500" y="3068638"/>
            <a:ext cx="504825" cy="288925"/>
          </a:xfrm>
          <a:prstGeom prst="line">
            <a:avLst/>
          </a:prstGeom>
          <a:noFill/>
          <a:ln w="9525">
            <a:solidFill>
              <a:schemeClr val="tx1"/>
            </a:solidFill>
            <a:miter lim="800000"/>
            <a:headEnd/>
            <a:tailEnd type="triangle" w="med" len="med"/>
          </a:ln>
          <a:effectLst/>
        </p:spPr>
        <p:txBody>
          <a:bodyPr wrap="none"/>
          <a:lstStyle/>
          <a:p>
            <a:endParaRPr lang="de-DE"/>
          </a:p>
        </p:txBody>
      </p:sp>
      <p:sp>
        <p:nvSpPr>
          <p:cNvPr id="100368" name="Text Box 16"/>
          <p:cNvSpPr txBox="1">
            <a:spLocks noChangeArrowheads="1"/>
          </p:cNvSpPr>
          <p:nvPr/>
        </p:nvSpPr>
        <p:spPr bwMode="auto">
          <a:xfrm>
            <a:off x="4859338" y="3500438"/>
            <a:ext cx="3101490" cy="1323439"/>
          </a:xfrm>
          <a:prstGeom prst="rect">
            <a:avLst/>
          </a:prstGeom>
          <a:noFill/>
          <a:ln w="9525">
            <a:noFill/>
            <a:miter lim="800000"/>
            <a:headEnd/>
            <a:tailEnd/>
          </a:ln>
          <a:effectLst/>
        </p:spPr>
        <p:txBody>
          <a:bodyPr wrap="none">
            <a:spAutoFit/>
          </a:bodyPr>
          <a:lstStyle/>
          <a:p>
            <a:pPr>
              <a:buClr>
                <a:schemeClr val="accent1"/>
              </a:buClr>
              <a:buFont typeface="Wingdings" pitchFamily="2" charset="2"/>
              <a:buChar char="§"/>
            </a:pPr>
            <a:r>
              <a:rPr lang="de-DE" sz="2000" dirty="0">
                <a:latin typeface="Calibri" pitchFamily="34" charset="0"/>
                <a:cs typeface="Calibri" pitchFamily="34" charset="0"/>
              </a:rPr>
              <a:t> bedeutsam</a:t>
            </a:r>
          </a:p>
          <a:p>
            <a:pPr>
              <a:buClr>
                <a:schemeClr val="accent1"/>
              </a:buClr>
              <a:buFont typeface="Wingdings" pitchFamily="2" charset="2"/>
              <a:buChar char="§"/>
            </a:pPr>
            <a:r>
              <a:rPr lang="de-DE" sz="2000" dirty="0">
                <a:latin typeface="Calibri" pitchFamily="34" charset="0"/>
                <a:cs typeface="Calibri" pitchFamily="34" charset="0"/>
              </a:rPr>
              <a:t> mathematische Substanz</a:t>
            </a:r>
          </a:p>
          <a:p>
            <a:pPr>
              <a:buClr>
                <a:schemeClr val="accent1"/>
              </a:buClr>
              <a:buFont typeface="Wingdings" pitchFamily="2" charset="2"/>
              <a:buChar char="§"/>
            </a:pPr>
            <a:r>
              <a:rPr lang="de-DE" sz="2000" dirty="0">
                <a:latin typeface="Calibri" pitchFamily="34" charset="0"/>
                <a:cs typeface="Calibri" pitchFamily="34" charset="0"/>
              </a:rPr>
              <a:t> Werk – Sinn</a:t>
            </a:r>
          </a:p>
          <a:p>
            <a:pPr>
              <a:buClr>
                <a:schemeClr val="accent1"/>
              </a:buClr>
              <a:buFont typeface="Wingdings" pitchFamily="2" charset="2"/>
              <a:buChar char="§"/>
            </a:pPr>
            <a:r>
              <a:rPr lang="de-DE" sz="2000" dirty="0">
                <a:latin typeface="Calibri" pitchFamily="34" charset="0"/>
                <a:cs typeface="Calibri" pitchFamily="34" charset="0"/>
              </a:rPr>
              <a:t> Beitrag zum Selbstkonzept</a:t>
            </a:r>
          </a:p>
        </p:txBody>
      </p:sp>
      <p:sp>
        <p:nvSpPr>
          <p:cNvPr id="9" name="Rectangle 2"/>
          <p:cNvSpPr>
            <a:spLocks noGrp="1" noChangeArrowheads="1"/>
          </p:cNvSpPr>
          <p:nvPr>
            <p:ph type="title"/>
          </p:nvPr>
        </p:nvSpPr>
        <p:spPr/>
        <p:txBody>
          <a:bodyPr/>
          <a:lstStyle/>
          <a:p>
            <a:r>
              <a:rPr lang="de-DE" sz="2500" dirty="0"/>
              <a:t>Von Aufgaben zu Lernumgebungen</a:t>
            </a:r>
          </a:p>
        </p:txBody>
      </p:sp>
      <p:sp>
        <p:nvSpPr>
          <p:cNvPr id="10" name="Rechteck 9"/>
          <p:cNvSpPr/>
          <p:nvPr/>
        </p:nvSpPr>
        <p:spPr>
          <a:xfrm>
            <a:off x="4572000" y="6021288"/>
            <a:ext cx="4139952" cy="461665"/>
          </a:xfrm>
          <a:prstGeom prst="rect">
            <a:avLst/>
          </a:prstGeom>
        </p:spPr>
        <p:txBody>
          <a:bodyPr wrap="square">
            <a:spAutoFit/>
          </a:bodyPr>
          <a:lstStyle/>
          <a:p>
            <a:r>
              <a:rPr lang="de-DE" sz="1200" dirty="0" err="1">
                <a:latin typeface="Calibri" pitchFamily="34" charset="0"/>
                <a:cs typeface="Calibri" pitchFamily="34" charset="0"/>
              </a:rPr>
              <a:t>Wollring</a:t>
            </a:r>
            <a:r>
              <a:rPr lang="de-DE" sz="1200" dirty="0">
                <a:latin typeface="Calibri" pitchFamily="34" charset="0"/>
                <a:cs typeface="Calibri" pitchFamily="34" charset="0"/>
              </a:rPr>
              <a:t>, B. (2009). </a:t>
            </a:r>
            <a:r>
              <a:rPr lang="de-DE" sz="1200" i="1" dirty="0">
                <a:latin typeface="Calibri" pitchFamily="34" charset="0"/>
                <a:cs typeface="Calibri" pitchFamily="34" charset="0"/>
              </a:rPr>
              <a:t>Zur Kennzeichnung von Lernumgebungen für den Mathematikunterricht der Grundschule. </a:t>
            </a:r>
            <a:endParaRPr lang="de-DE" sz="12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0368"/>
                                        </p:tgtEl>
                                        <p:attrNameLst>
                                          <p:attrName>style.visibility</p:attrName>
                                        </p:attrNameLst>
                                      </p:cBhvr>
                                      <p:to>
                                        <p:strVal val="visible"/>
                                      </p:to>
                                    </p:set>
                                    <p:animEffect transition="in" filter="checkerboard(across)">
                                      <p:cBhvr>
                                        <p:cTn id="7" dur="500"/>
                                        <p:tgtEl>
                                          <p:spTgt spid="1003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6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r>
              <a:rPr lang="de-DE" sz="2500" dirty="0"/>
              <a:t>Von Aufgaben zu Lernumgebungen</a:t>
            </a:r>
          </a:p>
        </p:txBody>
      </p:sp>
      <p:sp>
        <p:nvSpPr>
          <p:cNvPr id="101379" name="Text Box 3"/>
          <p:cNvSpPr txBox="1">
            <a:spLocks noChangeArrowheads="1"/>
          </p:cNvSpPr>
          <p:nvPr/>
        </p:nvSpPr>
        <p:spPr bwMode="auto">
          <a:xfrm>
            <a:off x="467544" y="2060848"/>
            <a:ext cx="2415790" cy="461665"/>
          </a:xfrm>
          <a:prstGeom prst="rect">
            <a:avLst/>
          </a:prstGeom>
          <a:noFill/>
          <a:ln w="9525">
            <a:noFill/>
            <a:miter lim="800000"/>
            <a:headEnd/>
            <a:tailEnd/>
          </a:ln>
          <a:effectLst/>
        </p:spPr>
        <p:txBody>
          <a:bodyPr wrap="none">
            <a:spAutoFit/>
          </a:bodyPr>
          <a:lstStyle/>
          <a:p>
            <a:r>
              <a:rPr lang="de-DE" b="1" dirty="0">
                <a:latin typeface="Calibri" pitchFamily="34" charset="0"/>
                <a:cs typeface="Calibri" pitchFamily="34" charset="0"/>
              </a:rPr>
              <a:t>Lernumgebungen</a:t>
            </a:r>
          </a:p>
        </p:txBody>
      </p:sp>
      <p:sp>
        <p:nvSpPr>
          <p:cNvPr id="101381" name="Text Box 5"/>
          <p:cNvSpPr txBox="1">
            <a:spLocks noChangeArrowheads="1"/>
          </p:cNvSpPr>
          <p:nvPr/>
        </p:nvSpPr>
        <p:spPr bwMode="auto">
          <a:xfrm>
            <a:off x="4355976" y="2060848"/>
            <a:ext cx="1706562" cy="457200"/>
          </a:xfrm>
          <a:prstGeom prst="rect">
            <a:avLst/>
          </a:prstGeom>
          <a:solidFill>
            <a:schemeClr val="accent2"/>
          </a:solidFill>
          <a:ln w="9525">
            <a:noFill/>
            <a:miter lim="800000"/>
            <a:headEnd/>
            <a:tailEnd/>
          </a:ln>
          <a:effectLst/>
        </p:spPr>
        <p:txBody>
          <a:bodyPr wrap="none">
            <a:spAutoFit/>
          </a:bodyPr>
          <a:lstStyle/>
          <a:p>
            <a:r>
              <a:rPr lang="de-DE" dirty="0">
                <a:latin typeface="Calibri" pitchFamily="34" charset="0"/>
                <a:cs typeface="Calibri" pitchFamily="34" charset="0"/>
              </a:rPr>
              <a:t>Artikulation</a:t>
            </a:r>
          </a:p>
        </p:txBody>
      </p:sp>
      <p:sp>
        <p:nvSpPr>
          <p:cNvPr id="101387" name="Line 11"/>
          <p:cNvSpPr>
            <a:spLocks noChangeShapeType="1"/>
          </p:cNvSpPr>
          <p:nvPr/>
        </p:nvSpPr>
        <p:spPr bwMode="auto">
          <a:xfrm>
            <a:off x="3491880" y="2276872"/>
            <a:ext cx="504825" cy="0"/>
          </a:xfrm>
          <a:prstGeom prst="line">
            <a:avLst/>
          </a:prstGeom>
          <a:noFill/>
          <a:ln w="9525">
            <a:solidFill>
              <a:schemeClr val="tx1"/>
            </a:solidFill>
            <a:miter lim="800000"/>
            <a:headEnd/>
            <a:tailEnd type="triangle" w="med" len="med"/>
          </a:ln>
          <a:effectLst/>
        </p:spPr>
        <p:txBody>
          <a:bodyPr wrap="none"/>
          <a:lstStyle/>
          <a:p>
            <a:endParaRPr lang="de-DE"/>
          </a:p>
        </p:txBody>
      </p:sp>
      <p:sp>
        <p:nvSpPr>
          <p:cNvPr id="101392" name="Text Box 16"/>
          <p:cNvSpPr txBox="1">
            <a:spLocks noChangeArrowheads="1"/>
          </p:cNvSpPr>
          <p:nvPr/>
        </p:nvSpPr>
        <p:spPr bwMode="auto">
          <a:xfrm>
            <a:off x="4283968" y="2852936"/>
            <a:ext cx="3960812" cy="396875"/>
          </a:xfrm>
          <a:prstGeom prst="rect">
            <a:avLst/>
          </a:prstGeom>
          <a:noFill/>
          <a:ln w="9525">
            <a:noFill/>
            <a:miter lim="800000"/>
            <a:headEnd/>
            <a:tailEnd/>
          </a:ln>
          <a:effectLst/>
        </p:spPr>
        <p:txBody>
          <a:bodyPr>
            <a:spAutoFit/>
          </a:bodyPr>
          <a:lstStyle/>
          <a:p>
            <a:r>
              <a:rPr lang="de-DE" sz="2000" dirty="0">
                <a:sym typeface="Wingdings" pitchFamily="2" charset="2"/>
              </a:rPr>
              <a:t> </a:t>
            </a:r>
            <a:r>
              <a:rPr lang="de-DE" sz="2000" dirty="0">
                <a:latin typeface="Calibri" pitchFamily="34" charset="0"/>
                <a:cs typeface="Calibri" pitchFamily="34" charset="0"/>
              </a:rPr>
              <a:t>handeln, sprechen, schreiben</a:t>
            </a:r>
          </a:p>
        </p:txBody>
      </p:sp>
      <p:sp>
        <p:nvSpPr>
          <p:cNvPr id="101393" name="Text Box 17"/>
          <p:cNvSpPr txBox="1">
            <a:spLocks noChangeArrowheads="1"/>
          </p:cNvSpPr>
          <p:nvPr/>
        </p:nvSpPr>
        <p:spPr bwMode="auto">
          <a:xfrm>
            <a:off x="4644008" y="4077072"/>
            <a:ext cx="3753335" cy="400110"/>
          </a:xfrm>
          <a:prstGeom prst="rect">
            <a:avLst/>
          </a:prstGeom>
          <a:noFill/>
          <a:ln w="9525">
            <a:noFill/>
            <a:miter lim="800000"/>
            <a:headEnd/>
            <a:tailEnd/>
          </a:ln>
          <a:effectLst/>
        </p:spPr>
        <p:txBody>
          <a:bodyPr wrap="none">
            <a:spAutoFit/>
          </a:bodyPr>
          <a:lstStyle/>
          <a:p>
            <a:r>
              <a:rPr lang="de-DE" sz="2000" dirty="0">
                <a:latin typeface="Calibri" pitchFamily="34" charset="0"/>
                <a:cs typeface="Calibri" pitchFamily="34" charset="0"/>
              </a:rPr>
              <a:t>Raum zum Behalten: Dokumente</a:t>
            </a:r>
          </a:p>
        </p:txBody>
      </p:sp>
      <p:sp>
        <p:nvSpPr>
          <p:cNvPr id="101394" name="Text Box 18"/>
          <p:cNvSpPr txBox="1">
            <a:spLocks noChangeArrowheads="1"/>
          </p:cNvSpPr>
          <p:nvPr/>
        </p:nvSpPr>
        <p:spPr bwMode="auto">
          <a:xfrm>
            <a:off x="4572000" y="3573016"/>
            <a:ext cx="3651512" cy="400110"/>
          </a:xfrm>
          <a:prstGeom prst="rect">
            <a:avLst/>
          </a:prstGeom>
          <a:noFill/>
          <a:ln w="9525">
            <a:noFill/>
            <a:miter lim="800000"/>
            <a:headEnd/>
            <a:tailEnd/>
          </a:ln>
          <a:effectLst/>
        </p:spPr>
        <p:txBody>
          <a:bodyPr wrap="none">
            <a:spAutoFit/>
          </a:bodyPr>
          <a:lstStyle/>
          <a:p>
            <a:r>
              <a:rPr lang="de-DE" sz="2000" dirty="0">
                <a:latin typeface="Calibri" pitchFamily="34" charset="0"/>
                <a:cs typeface="Calibri" pitchFamily="34" charset="0"/>
              </a:rPr>
              <a:t>Raum zum Gestalten: Spiel-Raum</a:t>
            </a:r>
          </a:p>
        </p:txBody>
      </p:sp>
      <p:sp>
        <p:nvSpPr>
          <p:cNvPr id="101395" name="Text Box 19"/>
          <p:cNvSpPr txBox="1">
            <a:spLocks noChangeArrowheads="1"/>
          </p:cNvSpPr>
          <p:nvPr/>
        </p:nvSpPr>
        <p:spPr bwMode="auto">
          <a:xfrm>
            <a:off x="1475656" y="2852936"/>
            <a:ext cx="2170787" cy="400110"/>
          </a:xfrm>
          <a:prstGeom prst="rect">
            <a:avLst/>
          </a:prstGeom>
          <a:noFill/>
          <a:ln w="9525">
            <a:noFill/>
            <a:miter lim="800000"/>
            <a:headEnd/>
            <a:tailEnd/>
          </a:ln>
          <a:effectLst/>
        </p:spPr>
        <p:txBody>
          <a:bodyPr wrap="none">
            <a:spAutoFit/>
          </a:bodyPr>
          <a:lstStyle/>
          <a:p>
            <a:r>
              <a:rPr lang="de-DE" sz="2000" dirty="0">
                <a:latin typeface="Calibri" pitchFamily="34" charset="0"/>
                <a:cs typeface="Calibri" pitchFamily="34" charset="0"/>
              </a:rPr>
              <a:t>Korrespondenz</a:t>
            </a:r>
            <a:r>
              <a:rPr lang="de-DE" sz="2000" dirty="0"/>
              <a:t> </a:t>
            </a:r>
            <a:r>
              <a:rPr lang="de-DE" sz="2000" dirty="0">
                <a:sym typeface="Wingdings" pitchFamily="2" charset="2"/>
              </a:rPr>
              <a:t></a:t>
            </a:r>
            <a:r>
              <a:rPr lang="de-DE" sz="2000" dirty="0"/>
              <a:t> </a:t>
            </a:r>
          </a:p>
        </p:txBody>
      </p:sp>
      <p:sp>
        <p:nvSpPr>
          <p:cNvPr id="101396" name="Text Box 20"/>
          <p:cNvSpPr txBox="1">
            <a:spLocks noChangeArrowheads="1"/>
          </p:cNvSpPr>
          <p:nvPr/>
        </p:nvSpPr>
        <p:spPr bwMode="auto">
          <a:xfrm>
            <a:off x="1115616" y="3933056"/>
            <a:ext cx="2286587" cy="707886"/>
          </a:xfrm>
          <a:prstGeom prst="rect">
            <a:avLst/>
          </a:prstGeom>
          <a:noFill/>
          <a:ln w="9525">
            <a:noFill/>
            <a:miter lim="800000"/>
            <a:headEnd/>
            <a:tailEnd/>
          </a:ln>
          <a:effectLst/>
        </p:spPr>
        <p:txBody>
          <a:bodyPr wrap="none">
            <a:spAutoFit/>
          </a:bodyPr>
          <a:lstStyle/>
          <a:p>
            <a:pPr algn="ctr"/>
            <a:r>
              <a:rPr lang="de-DE" sz="2000" dirty="0">
                <a:latin typeface="Calibri" pitchFamily="34" charset="0"/>
                <a:cs typeface="Calibri" pitchFamily="34" charset="0"/>
              </a:rPr>
              <a:t>soziale Organisation</a:t>
            </a:r>
            <a:br>
              <a:rPr lang="de-DE" sz="2000" dirty="0">
                <a:latin typeface="Calibri" pitchFamily="34" charset="0"/>
                <a:cs typeface="Calibri" pitchFamily="34" charset="0"/>
              </a:rPr>
            </a:br>
            <a:r>
              <a:rPr lang="de-DE" sz="2000" dirty="0">
                <a:latin typeface="Calibri" pitchFamily="34" charset="0"/>
                <a:cs typeface="Calibri" pitchFamily="34" charset="0"/>
              </a:rPr>
              <a:t>Kooperation</a:t>
            </a:r>
          </a:p>
        </p:txBody>
      </p:sp>
      <p:sp>
        <p:nvSpPr>
          <p:cNvPr id="101397" name="Text Box 21"/>
          <p:cNvSpPr txBox="1">
            <a:spLocks noChangeArrowheads="1"/>
          </p:cNvSpPr>
          <p:nvPr/>
        </p:nvSpPr>
        <p:spPr bwMode="auto">
          <a:xfrm>
            <a:off x="1763688" y="4869160"/>
            <a:ext cx="4908523" cy="707886"/>
          </a:xfrm>
          <a:prstGeom prst="rect">
            <a:avLst/>
          </a:prstGeom>
          <a:solidFill>
            <a:schemeClr val="bg1"/>
          </a:solidFill>
          <a:ln w="38100">
            <a:solidFill>
              <a:schemeClr val="hlink"/>
            </a:solidFill>
            <a:miter lim="800000"/>
            <a:headEnd/>
            <a:tailEnd/>
          </a:ln>
          <a:effectLst/>
        </p:spPr>
        <p:txBody>
          <a:bodyPr wrap="none">
            <a:spAutoFit/>
          </a:bodyPr>
          <a:lstStyle/>
          <a:p>
            <a:r>
              <a:rPr lang="de-DE" sz="2000" i="1" dirty="0">
                <a:latin typeface="Calibri" pitchFamily="34" charset="0"/>
                <a:cs typeface="Calibri" pitchFamily="34" charset="0"/>
              </a:rPr>
              <a:t>Artikulationsunterstützung ist keine Schande, </a:t>
            </a:r>
            <a:br>
              <a:rPr lang="de-DE" sz="2000" i="1" dirty="0">
                <a:latin typeface="Calibri" pitchFamily="34" charset="0"/>
                <a:cs typeface="Calibri" pitchFamily="34" charset="0"/>
              </a:rPr>
            </a:br>
            <a:r>
              <a:rPr lang="de-DE" sz="2000" i="1" dirty="0">
                <a:latin typeface="Calibri" pitchFamily="34" charset="0"/>
                <a:cs typeface="Calibri" pitchFamily="34" charset="0"/>
              </a:rPr>
              <a:t>sondern Lebenshilfe.</a:t>
            </a:r>
          </a:p>
        </p:txBody>
      </p:sp>
      <p:sp>
        <p:nvSpPr>
          <p:cNvPr id="101398" name="Line 22"/>
          <p:cNvSpPr>
            <a:spLocks noChangeShapeType="1"/>
          </p:cNvSpPr>
          <p:nvPr/>
        </p:nvSpPr>
        <p:spPr bwMode="auto">
          <a:xfrm>
            <a:off x="2267744" y="3284984"/>
            <a:ext cx="0" cy="433387"/>
          </a:xfrm>
          <a:prstGeom prst="line">
            <a:avLst/>
          </a:prstGeom>
          <a:noFill/>
          <a:ln w="9525">
            <a:solidFill>
              <a:schemeClr val="tx1"/>
            </a:solidFill>
            <a:miter lim="800000"/>
            <a:headEnd/>
            <a:tailEnd type="triangle" w="med" len="med"/>
          </a:ln>
          <a:effectLst/>
        </p:spPr>
        <p:txBody>
          <a:bodyPr wrap="none"/>
          <a:lstStyle/>
          <a:p>
            <a:endParaRPr lang="de-DE"/>
          </a:p>
        </p:txBody>
      </p:sp>
      <p:sp>
        <p:nvSpPr>
          <p:cNvPr id="101400" name="AutoShape 24"/>
          <p:cNvSpPr>
            <a:spLocks noChangeArrowheads="1"/>
          </p:cNvSpPr>
          <p:nvPr/>
        </p:nvSpPr>
        <p:spPr bwMode="auto">
          <a:xfrm>
            <a:off x="3779912" y="3645024"/>
            <a:ext cx="485775" cy="976312"/>
          </a:xfrm>
          <a:prstGeom prst="downArrow">
            <a:avLst>
              <a:gd name="adj1" fmla="val 50000"/>
              <a:gd name="adj2" fmla="val 50245"/>
            </a:avLst>
          </a:prstGeom>
          <a:solidFill>
            <a:schemeClr val="hlink"/>
          </a:solidFill>
          <a:ln w="9525">
            <a:solidFill>
              <a:schemeClr val="tx1"/>
            </a:solidFill>
            <a:miter lim="800000"/>
            <a:headEnd/>
            <a:tailEnd/>
          </a:ln>
          <a:effectLst/>
        </p:spPr>
        <p:txBody>
          <a:bodyPr wrap="none" anchor="ctr"/>
          <a:lstStyle/>
          <a:p>
            <a:endParaRPr lang="de-DE"/>
          </a:p>
        </p:txBody>
      </p:sp>
      <p:sp>
        <p:nvSpPr>
          <p:cNvPr id="17" name="Rechteck 16"/>
          <p:cNvSpPr/>
          <p:nvPr/>
        </p:nvSpPr>
        <p:spPr>
          <a:xfrm>
            <a:off x="4572000" y="6021288"/>
            <a:ext cx="4139952" cy="461665"/>
          </a:xfrm>
          <a:prstGeom prst="rect">
            <a:avLst/>
          </a:prstGeom>
        </p:spPr>
        <p:txBody>
          <a:bodyPr wrap="square">
            <a:spAutoFit/>
          </a:bodyPr>
          <a:lstStyle/>
          <a:p>
            <a:r>
              <a:rPr lang="de-DE" sz="1200" dirty="0" err="1">
                <a:latin typeface="Calibri" pitchFamily="34" charset="0"/>
                <a:cs typeface="Calibri" pitchFamily="34" charset="0"/>
              </a:rPr>
              <a:t>Wollring</a:t>
            </a:r>
            <a:r>
              <a:rPr lang="de-DE" sz="1200" dirty="0">
                <a:latin typeface="Calibri" pitchFamily="34" charset="0"/>
                <a:cs typeface="Calibri" pitchFamily="34" charset="0"/>
              </a:rPr>
              <a:t>, B. (2009). </a:t>
            </a:r>
            <a:r>
              <a:rPr lang="de-DE" sz="1200" i="1" dirty="0">
                <a:latin typeface="Calibri" pitchFamily="34" charset="0"/>
                <a:cs typeface="Calibri" pitchFamily="34" charset="0"/>
              </a:rPr>
              <a:t>Zur Kennzeichnung von Lernumgebungen für den Mathematikunterricht der Grundschule. </a:t>
            </a:r>
            <a:endParaRPr lang="de-DE" sz="12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01392"/>
                                        </p:tgtEl>
                                        <p:attrNameLst>
                                          <p:attrName>style.visibility</p:attrName>
                                        </p:attrNameLst>
                                      </p:cBhvr>
                                      <p:to>
                                        <p:strVal val="visible"/>
                                      </p:to>
                                    </p:set>
                                    <p:anim calcmode="lin" valueType="num">
                                      <p:cBhvr>
                                        <p:cTn id="7" dur="500" fill="hold"/>
                                        <p:tgtEl>
                                          <p:spTgt spid="101392"/>
                                        </p:tgtEl>
                                        <p:attrNameLst>
                                          <p:attrName>ppt_w</p:attrName>
                                        </p:attrNameLst>
                                      </p:cBhvr>
                                      <p:tavLst>
                                        <p:tav tm="0">
                                          <p:val>
                                            <p:fltVal val="0"/>
                                          </p:val>
                                        </p:tav>
                                        <p:tav tm="100000">
                                          <p:val>
                                            <p:strVal val="#ppt_w"/>
                                          </p:val>
                                        </p:tav>
                                      </p:tavLst>
                                    </p:anim>
                                    <p:anim calcmode="lin" valueType="num">
                                      <p:cBhvr>
                                        <p:cTn id="8" dur="500" fill="hold"/>
                                        <p:tgtEl>
                                          <p:spTgt spid="10139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101394"/>
                                        </p:tgtEl>
                                        <p:attrNameLst>
                                          <p:attrName>style.visibility</p:attrName>
                                        </p:attrNameLst>
                                      </p:cBhvr>
                                      <p:to>
                                        <p:strVal val="visible"/>
                                      </p:to>
                                    </p:set>
                                    <p:anim calcmode="lin" valueType="num">
                                      <p:cBhvr>
                                        <p:cTn id="13" dur="500" fill="hold"/>
                                        <p:tgtEl>
                                          <p:spTgt spid="101394"/>
                                        </p:tgtEl>
                                        <p:attrNameLst>
                                          <p:attrName>ppt_w</p:attrName>
                                        </p:attrNameLst>
                                      </p:cBhvr>
                                      <p:tavLst>
                                        <p:tav tm="0">
                                          <p:val>
                                            <p:fltVal val="0"/>
                                          </p:val>
                                        </p:tav>
                                        <p:tav tm="100000">
                                          <p:val>
                                            <p:strVal val="#ppt_w"/>
                                          </p:val>
                                        </p:tav>
                                      </p:tavLst>
                                    </p:anim>
                                    <p:anim calcmode="lin" valueType="num">
                                      <p:cBhvr>
                                        <p:cTn id="14" dur="500" fill="hold"/>
                                        <p:tgtEl>
                                          <p:spTgt spid="101394"/>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101393"/>
                                        </p:tgtEl>
                                        <p:attrNameLst>
                                          <p:attrName>style.visibility</p:attrName>
                                        </p:attrNameLst>
                                      </p:cBhvr>
                                      <p:to>
                                        <p:strVal val="visible"/>
                                      </p:to>
                                    </p:set>
                                    <p:anim calcmode="lin" valueType="num">
                                      <p:cBhvr>
                                        <p:cTn id="19" dur="500" fill="hold"/>
                                        <p:tgtEl>
                                          <p:spTgt spid="101393"/>
                                        </p:tgtEl>
                                        <p:attrNameLst>
                                          <p:attrName>ppt_w</p:attrName>
                                        </p:attrNameLst>
                                      </p:cBhvr>
                                      <p:tavLst>
                                        <p:tav tm="0">
                                          <p:val>
                                            <p:fltVal val="0"/>
                                          </p:val>
                                        </p:tav>
                                        <p:tav tm="100000">
                                          <p:val>
                                            <p:strVal val="#ppt_w"/>
                                          </p:val>
                                        </p:tav>
                                      </p:tavLst>
                                    </p:anim>
                                    <p:anim calcmode="lin" valueType="num">
                                      <p:cBhvr>
                                        <p:cTn id="20" dur="500" fill="hold"/>
                                        <p:tgtEl>
                                          <p:spTgt spid="101393"/>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grpId="0" nodeType="clickEffect">
                                  <p:stCondLst>
                                    <p:cond delay="0"/>
                                  </p:stCondLst>
                                  <p:childTnLst>
                                    <p:set>
                                      <p:cBhvr>
                                        <p:cTn id="24" dur="1" fill="hold">
                                          <p:stCondLst>
                                            <p:cond delay="0"/>
                                          </p:stCondLst>
                                        </p:cTn>
                                        <p:tgtEl>
                                          <p:spTgt spid="101395"/>
                                        </p:tgtEl>
                                        <p:attrNameLst>
                                          <p:attrName>style.visibility</p:attrName>
                                        </p:attrNameLst>
                                      </p:cBhvr>
                                      <p:to>
                                        <p:strVal val="visible"/>
                                      </p:to>
                                    </p:set>
                                    <p:anim calcmode="lin" valueType="num">
                                      <p:cBhvr>
                                        <p:cTn id="25" dur="500" fill="hold"/>
                                        <p:tgtEl>
                                          <p:spTgt spid="101395"/>
                                        </p:tgtEl>
                                        <p:attrNameLst>
                                          <p:attrName>ppt_w</p:attrName>
                                        </p:attrNameLst>
                                      </p:cBhvr>
                                      <p:tavLst>
                                        <p:tav tm="0">
                                          <p:val>
                                            <p:fltVal val="0"/>
                                          </p:val>
                                        </p:tav>
                                        <p:tav tm="100000">
                                          <p:val>
                                            <p:strVal val="#ppt_w"/>
                                          </p:val>
                                        </p:tav>
                                      </p:tavLst>
                                    </p:anim>
                                    <p:anim calcmode="lin" valueType="num">
                                      <p:cBhvr>
                                        <p:cTn id="26" dur="500" fill="hold"/>
                                        <p:tgtEl>
                                          <p:spTgt spid="101395"/>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101398"/>
                                        </p:tgtEl>
                                        <p:attrNameLst>
                                          <p:attrName>style.visibility</p:attrName>
                                        </p:attrNameLst>
                                      </p:cBhvr>
                                      <p:to>
                                        <p:strVal val="visible"/>
                                      </p:to>
                                    </p:set>
                                    <p:animEffect transition="in" filter="blinds(horizontal)">
                                      <p:cBhvr>
                                        <p:cTn id="31" dur="500"/>
                                        <p:tgtEl>
                                          <p:spTgt spid="101398"/>
                                        </p:tgtEl>
                                      </p:cBhvr>
                                    </p:animEffect>
                                  </p:childTnLst>
                                </p:cTn>
                              </p:par>
                            </p:childTnLst>
                          </p:cTn>
                        </p:par>
                      </p:childTnLst>
                    </p:cTn>
                  </p:par>
                  <p:par>
                    <p:cTn id="32" fill="hold">
                      <p:stCondLst>
                        <p:cond delay="indefinite"/>
                      </p:stCondLst>
                      <p:childTnLst>
                        <p:par>
                          <p:cTn id="33" fill="hold">
                            <p:stCondLst>
                              <p:cond delay="0"/>
                            </p:stCondLst>
                            <p:childTnLst>
                              <p:par>
                                <p:cTn id="34" presetID="17" presetClass="entr" presetSubtype="10" fill="hold" grpId="0" nodeType="clickEffect">
                                  <p:stCondLst>
                                    <p:cond delay="0"/>
                                  </p:stCondLst>
                                  <p:childTnLst>
                                    <p:set>
                                      <p:cBhvr>
                                        <p:cTn id="35" dur="1" fill="hold">
                                          <p:stCondLst>
                                            <p:cond delay="0"/>
                                          </p:stCondLst>
                                        </p:cTn>
                                        <p:tgtEl>
                                          <p:spTgt spid="101396"/>
                                        </p:tgtEl>
                                        <p:attrNameLst>
                                          <p:attrName>style.visibility</p:attrName>
                                        </p:attrNameLst>
                                      </p:cBhvr>
                                      <p:to>
                                        <p:strVal val="visible"/>
                                      </p:to>
                                    </p:set>
                                    <p:anim calcmode="lin" valueType="num">
                                      <p:cBhvr>
                                        <p:cTn id="36" dur="500" fill="hold"/>
                                        <p:tgtEl>
                                          <p:spTgt spid="101396"/>
                                        </p:tgtEl>
                                        <p:attrNameLst>
                                          <p:attrName>ppt_w</p:attrName>
                                        </p:attrNameLst>
                                      </p:cBhvr>
                                      <p:tavLst>
                                        <p:tav tm="0">
                                          <p:val>
                                            <p:fltVal val="0"/>
                                          </p:val>
                                        </p:tav>
                                        <p:tav tm="100000">
                                          <p:val>
                                            <p:strVal val="#ppt_w"/>
                                          </p:val>
                                        </p:tav>
                                      </p:tavLst>
                                    </p:anim>
                                    <p:anim calcmode="lin" valueType="num">
                                      <p:cBhvr>
                                        <p:cTn id="37" dur="500" fill="hold"/>
                                        <p:tgtEl>
                                          <p:spTgt spid="101396"/>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17" presetClass="entr" presetSubtype="10" fill="hold" grpId="0" nodeType="clickEffect">
                                  <p:stCondLst>
                                    <p:cond delay="0"/>
                                  </p:stCondLst>
                                  <p:childTnLst>
                                    <p:set>
                                      <p:cBhvr>
                                        <p:cTn id="41" dur="1" fill="hold">
                                          <p:stCondLst>
                                            <p:cond delay="0"/>
                                          </p:stCondLst>
                                        </p:cTn>
                                        <p:tgtEl>
                                          <p:spTgt spid="101400"/>
                                        </p:tgtEl>
                                        <p:attrNameLst>
                                          <p:attrName>style.visibility</p:attrName>
                                        </p:attrNameLst>
                                      </p:cBhvr>
                                      <p:to>
                                        <p:strVal val="visible"/>
                                      </p:to>
                                    </p:set>
                                    <p:anim calcmode="lin" valueType="num">
                                      <p:cBhvr>
                                        <p:cTn id="42" dur="500" fill="hold"/>
                                        <p:tgtEl>
                                          <p:spTgt spid="101400"/>
                                        </p:tgtEl>
                                        <p:attrNameLst>
                                          <p:attrName>ppt_w</p:attrName>
                                        </p:attrNameLst>
                                      </p:cBhvr>
                                      <p:tavLst>
                                        <p:tav tm="0">
                                          <p:val>
                                            <p:fltVal val="0"/>
                                          </p:val>
                                        </p:tav>
                                        <p:tav tm="100000">
                                          <p:val>
                                            <p:strVal val="#ppt_w"/>
                                          </p:val>
                                        </p:tav>
                                      </p:tavLst>
                                    </p:anim>
                                    <p:anim calcmode="lin" valueType="num">
                                      <p:cBhvr>
                                        <p:cTn id="43" dur="500" fill="hold"/>
                                        <p:tgtEl>
                                          <p:spTgt spid="101400"/>
                                        </p:tgtEl>
                                        <p:attrNameLst>
                                          <p:attrName>ppt_h</p:attrName>
                                        </p:attrNameLst>
                                      </p:cBhvr>
                                      <p:tavLst>
                                        <p:tav tm="0">
                                          <p:val>
                                            <p:strVal val="#ppt_h"/>
                                          </p:val>
                                        </p:tav>
                                        <p:tav tm="100000">
                                          <p:val>
                                            <p:strVal val="#ppt_h"/>
                                          </p:val>
                                        </p:tav>
                                      </p:tavLst>
                                    </p:anim>
                                  </p:childTnLst>
                                </p:cTn>
                              </p:par>
                            </p:childTnLst>
                          </p:cTn>
                        </p:par>
                      </p:childTnLst>
                    </p:cTn>
                  </p:par>
                  <p:par>
                    <p:cTn id="44" fill="hold">
                      <p:stCondLst>
                        <p:cond delay="indefinite"/>
                      </p:stCondLst>
                      <p:childTnLst>
                        <p:par>
                          <p:cTn id="45" fill="hold">
                            <p:stCondLst>
                              <p:cond delay="0"/>
                            </p:stCondLst>
                            <p:childTnLst>
                              <p:par>
                                <p:cTn id="46" presetID="8" presetClass="entr" presetSubtype="16" fill="hold" grpId="0" nodeType="clickEffect">
                                  <p:stCondLst>
                                    <p:cond delay="0"/>
                                  </p:stCondLst>
                                  <p:childTnLst>
                                    <p:set>
                                      <p:cBhvr>
                                        <p:cTn id="47" dur="1" fill="hold">
                                          <p:stCondLst>
                                            <p:cond delay="0"/>
                                          </p:stCondLst>
                                        </p:cTn>
                                        <p:tgtEl>
                                          <p:spTgt spid="101397"/>
                                        </p:tgtEl>
                                        <p:attrNameLst>
                                          <p:attrName>style.visibility</p:attrName>
                                        </p:attrNameLst>
                                      </p:cBhvr>
                                      <p:to>
                                        <p:strVal val="visible"/>
                                      </p:to>
                                    </p:set>
                                    <p:animEffect transition="in" filter="diamond(in)">
                                      <p:cBhvr>
                                        <p:cTn id="48" dur="2000"/>
                                        <p:tgtEl>
                                          <p:spTgt spid="1013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92" grpId="0"/>
      <p:bldP spid="101393" grpId="0"/>
      <p:bldP spid="101394" grpId="0"/>
      <p:bldP spid="101395" grpId="0"/>
      <p:bldP spid="101396" grpId="0"/>
      <p:bldP spid="101397" grpId="0" animBg="1"/>
      <p:bldP spid="101398" grpId="0" animBg="1"/>
      <p:bldP spid="10140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r>
              <a:rPr lang="de-DE" sz="2500" dirty="0"/>
              <a:t>Von Aufgaben zu Lernumgebungen</a:t>
            </a:r>
          </a:p>
        </p:txBody>
      </p:sp>
      <p:sp>
        <p:nvSpPr>
          <p:cNvPr id="102403" name="Text Box 3"/>
          <p:cNvSpPr txBox="1">
            <a:spLocks noChangeArrowheads="1"/>
          </p:cNvSpPr>
          <p:nvPr/>
        </p:nvSpPr>
        <p:spPr bwMode="auto">
          <a:xfrm>
            <a:off x="1043608" y="1916832"/>
            <a:ext cx="2098523" cy="461665"/>
          </a:xfrm>
          <a:prstGeom prst="rect">
            <a:avLst/>
          </a:prstGeom>
          <a:noFill/>
          <a:ln w="9525">
            <a:noFill/>
            <a:miter lim="800000"/>
            <a:headEnd/>
            <a:tailEnd/>
          </a:ln>
          <a:effectLst/>
        </p:spPr>
        <p:txBody>
          <a:bodyPr wrap="none">
            <a:spAutoFit/>
          </a:bodyPr>
          <a:lstStyle/>
          <a:p>
            <a:r>
              <a:rPr lang="de-DE" sz="2400" b="1" dirty="0">
                <a:latin typeface="Calibri" pitchFamily="34" charset="0"/>
                <a:cs typeface="Calibri" pitchFamily="34" charset="0"/>
              </a:rPr>
              <a:t>Lernumgebung</a:t>
            </a:r>
          </a:p>
        </p:txBody>
      </p:sp>
      <p:sp>
        <p:nvSpPr>
          <p:cNvPr id="102406" name="Text Box 6"/>
          <p:cNvSpPr txBox="1">
            <a:spLocks noChangeArrowheads="1"/>
          </p:cNvSpPr>
          <p:nvPr/>
        </p:nvSpPr>
        <p:spPr bwMode="auto">
          <a:xfrm>
            <a:off x="2915816" y="3212976"/>
            <a:ext cx="2117567" cy="461665"/>
          </a:xfrm>
          <a:prstGeom prst="rect">
            <a:avLst/>
          </a:prstGeom>
          <a:solidFill>
            <a:schemeClr val="accent2"/>
          </a:solidFill>
          <a:ln w="9525">
            <a:noFill/>
            <a:miter lim="800000"/>
            <a:headEnd/>
            <a:tailEnd/>
          </a:ln>
          <a:effectLst/>
        </p:spPr>
        <p:txBody>
          <a:bodyPr wrap="none">
            <a:spAutoFit/>
          </a:bodyPr>
          <a:lstStyle/>
          <a:p>
            <a:r>
              <a:rPr lang="de-DE" sz="2400" dirty="0">
                <a:latin typeface="Calibri" pitchFamily="34" charset="0"/>
                <a:cs typeface="Calibri" pitchFamily="34" charset="0"/>
              </a:rPr>
              <a:t>Differenzierung</a:t>
            </a:r>
          </a:p>
        </p:txBody>
      </p:sp>
      <p:sp>
        <p:nvSpPr>
          <p:cNvPr id="102412" name="Line 12"/>
          <p:cNvSpPr>
            <a:spLocks noChangeShapeType="1"/>
          </p:cNvSpPr>
          <p:nvPr/>
        </p:nvSpPr>
        <p:spPr bwMode="auto">
          <a:xfrm>
            <a:off x="2267744" y="2492896"/>
            <a:ext cx="720725" cy="576263"/>
          </a:xfrm>
          <a:prstGeom prst="line">
            <a:avLst/>
          </a:prstGeom>
          <a:noFill/>
          <a:ln w="9525">
            <a:solidFill>
              <a:schemeClr val="tx1"/>
            </a:solidFill>
            <a:miter lim="800000"/>
            <a:headEnd/>
            <a:tailEnd type="triangle" w="med" len="med"/>
          </a:ln>
          <a:effectLst/>
        </p:spPr>
        <p:txBody>
          <a:bodyPr wrap="none"/>
          <a:lstStyle/>
          <a:p>
            <a:endParaRPr lang="de-DE"/>
          </a:p>
        </p:txBody>
      </p:sp>
      <p:sp>
        <p:nvSpPr>
          <p:cNvPr id="102416" name="Text Box 16"/>
          <p:cNvSpPr txBox="1">
            <a:spLocks noChangeArrowheads="1"/>
          </p:cNvSpPr>
          <p:nvPr/>
        </p:nvSpPr>
        <p:spPr bwMode="auto">
          <a:xfrm>
            <a:off x="4211960" y="3789040"/>
            <a:ext cx="3698833" cy="1323439"/>
          </a:xfrm>
          <a:prstGeom prst="rect">
            <a:avLst/>
          </a:prstGeom>
          <a:noFill/>
          <a:ln w="9525">
            <a:noFill/>
            <a:miter lim="800000"/>
            <a:headEnd/>
            <a:tailEnd/>
          </a:ln>
          <a:effectLst/>
        </p:spPr>
        <p:txBody>
          <a:bodyPr wrap="none">
            <a:spAutoFit/>
          </a:bodyPr>
          <a:lstStyle/>
          <a:p>
            <a:r>
              <a:rPr lang="de-DE" sz="2000" dirty="0">
                <a:latin typeface="Calibri" pitchFamily="34" charset="0"/>
                <a:cs typeface="Calibri" pitchFamily="34" charset="0"/>
              </a:rPr>
              <a:t>- aussteuerbare Aufgabenformate</a:t>
            </a:r>
          </a:p>
          <a:p>
            <a:r>
              <a:rPr lang="de-DE" sz="2000" dirty="0">
                <a:latin typeface="Calibri" pitchFamily="34" charset="0"/>
                <a:cs typeface="Calibri" pitchFamily="34" charset="0"/>
              </a:rPr>
              <a:t>- natürliche Differenzierung</a:t>
            </a:r>
          </a:p>
          <a:p>
            <a:r>
              <a:rPr lang="de-DE" sz="2000" dirty="0">
                <a:latin typeface="Calibri" pitchFamily="34" charset="0"/>
                <a:cs typeface="Calibri" pitchFamily="34" charset="0"/>
              </a:rPr>
              <a:t>- kooperative Differenzierung</a:t>
            </a:r>
          </a:p>
          <a:p>
            <a:r>
              <a:rPr lang="de-DE" sz="2000" dirty="0">
                <a:latin typeface="Calibri" pitchFamily="34" charset="0"/>
                <a:cs typeface="Calibri" pitchFamily="34" charset="0"/>
              </a:rPr>
              <a:t>- spezielle Bedarfslagen</a:t>
            </a:r>
          </a:p>
        </p:txBody>
      </p:sp>
      <p:sp>
        <p:nvSpPr>
          <p:cNvPr id="9" name="Rechteck 8"/>
          <p:cNvSpPr/>
          <p:nvPr/>
        </p:nvSpPr>
        <p:spPr>
          <a:xfrm>
            <a:off x="4283968" y="5877272"/>
            <a:ext cx="4572000" cy="461665"/>
          </a:xfrm>
          <a:prstGeom prst="rect">
            <a:avLst/>
          </a:prstGeom>
        </p:spPr>
        <p:txBody>
          <a:bodyPr>
            <a:spAutoFit/>
          </a:bodyPr>
          <a:lstStyle/>
          <a:p>
            <a:r>
              <a:rPr lang="de-DE" sz="1200" dirty="0" err="1">
                <a:latin typeface="Calibri" pitchFamily="34" charset="0"/>
                <a:cs typeface="Calibri" pitchFamily="34" charset="0"/>
              </a:rPr>
              <a:t>Wollring</a:t>
            </a:r>
            <a:r>
              <a:rPr lang="de-DE" sz="1200" dirty="0">
                <a:latin typeface="Calibri" pitchFamily="34" charset="0"/>
                <a:cs typeface="Calibri" pitchFamily="34" charset="0"/>
              </a:rPr>
              <a:t>, B. (2009). </a:t>
            </a:r>
            <a:r>
              <a:rPr lang="de-DE" sz="1200" i="1" dirty="0">
                <a:latin typeface="Calibri" pitchFamily="34" charset="0"/>
                <a:cs typeface="Calibri" pitchFamily="34" charset="0"/>
              </a:rPr>
              <a:t>Zur Kennzeichnung von Lernumgebungen für den Mathematikunterricht der Grundschule. </a:t>
            </a:r>
            <a:endParaRPr lang="de-DE" sz="12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02416"/>
                                        </p:tgtEl>
                                        <p:attrNameLst>
                                          <p:attrName>style.visibility</p:attrName>
                                        </p:attrNameLst>
                                      </p:cBhvr>
                                      <p:to>
                                        <p:strVal val="visible"/>
                                      </p:to>
                                    </p:set>
                                    <p:anim calcmode="lin" valueType="num">
                                      <p:cBhvr>
                                        <p:cTn id="7" dur="500" fill="hold"/>
                                        <p:tgtEl>
                                          <p:spTgt spid="102416"/>
                                        </p:tgtEl>
                                        <p:attrNameLst>
                                          <p:attrName>ppt_w</p:attrName>
                                        </p:attrNameLst>
                                      </p:cBhvr>
                                      <p:tavLst>
                                        <p:tav tm="0">
                                          <p:val>
                                            <p:fltVal val="0"/>
                                          </p:val>
                                        </p:tav>
                                        <p:tav tm="100000">
                                          <p:val>
                                            <p:strVal val="#ppt_w"/>
                                          </p:val>
                                        </p:tav>
                                      </p:tavLst>
                                    </p:anim>
                                    <p:anim calcmode="lin" valueType="num">
                                      <p:cBhvr>
                                        <p:cTn id="8" dur="500" fill="hold"/>
                                        <p:tgtEl>
                                          <p:spTgt spid="10241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r>
              <a:rPr lang="de-DE" sz="2500" dirty="0"/>
              <a:t>Von Aufgaben zu Lernumgebungen</a:t>
            </a:r>
          </a:p>
        </p:txBody>
      </p:sp>
      <p:sp>
        <p:nvSpPr>
          <p:cNvPr id="103427" name="Text Box 3"/>
          <p:cNvSpPr txBox="1">
            <a:spLocks noChangeArrowheads="1"/>
          </p:cNvSpPr>
          <p:nvPr/>
        </p:nvSpPr>
        <p:spPr bwMode="auto">
          <a:xfrm>
            <a:off x="6156176" y="3279647"/>
            <a:ext cx="2098523" cy="461665"/>
          </a:xfrm>
          <a:prstGeom prst="rect">
            <a:avLst/>
          </a:prstGeom>
          <a:noFill/>
          <a:ln w="9525">
            <a:noFill/>
            <a:miter lim="800000"/>
            <a:headEnd/>
            <a:tailEnd/>
          </a:ln>
          <a:effectLst/>
        </p:spPr>
        <p:txBody>
          <a:bodyPr wrap="none">
            <a:spAutoFit/>
          </a:bodyPr>
          <a:lstStyle/>
          <a:p>
            <a:r>
              <a:rPr lang="de-DE" sz="2400" b="1" dirty="0">
                <a:latin typeface="Calibri" pitchFamily="34" charset="0"/>
                <a:cs typeface="Calibri" pitchFamily="34" charset="0"/>
              </a:rPr>
              <a:t>Lernumgebung</a:t>
            </a:r>
          </a:p>
        </p:txBody>
      </p:sp>
      <p:sp>
        <p:nvSpPr>
          <p:cNvPr id="103433" name="Text Box 9"/>
          <p:cNvSpPr txBox="1">
            <a:spLocks noChangeArrowheads="1"/>
          </p:cNvSpPr>
          <p:nvPr/>
        </p:nvSpPr>
        <p:spPr bwMode="auto">
          <a:xfrm>
            <a:off x="3491880" y="2278800"/>
            <a:ext cx="1611147" cy="461665"/>
          </a:xfrm>
          <a:prstGeom prst="rect">
            <a:avLst/>
          </a:prstGeom>
          <a:solidFill>
            <a:schemeClr val="accent2"/>
          </a:solidFill>
          <a:ln w="9525">
            <a:noFill/>
            <a:miter lim="800000"/>
            <a:headEnd/>
            <a:tailEnd/>
          </a:ln>
          <a:effectLst/>
        </p:spPr>
        <p:txBody>
          <a:bodyPr wrap="none">
            <a:spAutoFit/>
          </a:bodyPr>
          <a:lstStyle/>
          <a:p>
            <a:r>
              <a:rPr lang="de-DE" sz="2400" dirty="0">
                <a:latin typeface="Calibri" charset="0"/>
                <a:ea typeface="Calibri" charset="0"/>
                <a:cs typeface="Calibri" charset="0"/>
              </a:rPr>
              <a:t>Vernetzung</a:t>
            </a:r>
          </a:p>
        </p:txBody>
      </p:sp>
      <p:sp>
        <p:nvSpPr>
          <p:cNvPr id="103437" name="Line 13"/>
          <p:cNvSpPr>
            <a:spLocks noChangeShapeType="1"/>
          </p:cNvSpPr>
          <p:nvPr/>
        </p:nvSpPr>
        <p:spPr bwMode="auto">
          <a:xfrm flipH="1" flipV="1">
            <a:off x="5292080" y="2794468"/>
            <a:ext cx="864096" cy="504056"/>
          </a:xfrm>
          <a:prstGeom prst="line">
            <a:avLst/>
          </a:prstGeom>
          <a:noFill/>
          <a:ln w="9525">
            <a:solidFill>
              <a:schemeClr val="tx1"/>
            </a:solidFill>
            <a:miter lim="800000"/>
            <a:headEnd/>
            <a:tailEnd type="triangle" w="med" len="med"/>
          </a:ln>
          <a:effectLst/>
        </p:spPr>
        <p:txBody>
          <a:bodyPr wrap="none"/>
          <a:lstStyle/>
          <a:p>
            <a:endParaRPr lang="de-DE"/>
          </a:p>
        </p:txBody>
      </p:sp>
      <p:sp>
        <p:nvSpPr>
          <p:cNvPr id="103440" name="Text Box 16"/>
          <p:cNvSpPr txBox="1">
            <a:spLocks noChangeArrowheads="1"/>
          </p:cNvSpPr>
          <p:nvPr/>
        </p:nvSpPr>
        <p:spPr bwMode="auto">
          <a:xfrm>
            <a:off x="323528" y="3356992"/>
            <a:ext cx="5183931" cy="2308324"/>
          </a:xfrm>
          <a:prstGeom prst="rect">
            <a:avLst/>
          </a:prstGeom>
          <a:noFill/>
          <a:ln w="9525">
            <a:noFill/>
            <a:miter lim="800000"/>
            <a:headEnd/>
            <a:tailEnd/>
          </a:ln>
          <a:effectLst/>
        </p:spPr>
        <p:txBody>
          <a:bodyPr wrap="square">
            <a:spAutoFit/>
          </a:bodyPr>
          <a:lstStyle/>
          <a:p>
            <a:r>
              <a:rPr lang="de-DE" sz="2000" dirty="0">
                <a:latin typeface="Calibri" pitchFamily="34" charset="0"/>
                <a:cs typeface="Calibri" pitchFamily="34" charset="0"/>
              </a:rPr>
              <a:t>Beziehungen zu </a:t>
            </a:r>
          </a:p>
          <a:p>
            <a:pPr>
              <a:buFontTx/>
              <a:buChar char="-"/>
            </a:pPr>
            <a:r>
              <a:rPr lang="de-DE" sz="2000" dirty="0">
                <a:latin typeface="Calibri" pitchFamily="34" charset="0"/>
                <a:cs typeface="Calibri" pitchFamily="34" charset="0"/>
              </a:rPr>
              <a:t> anderen Strategien im selben mathematischen   </a:t>
            </a:r>
          </a:p>
          <a:p>
            <a:r>
              <a:rPr lang="de-DE" sz="2000" dirty="0">
                <a:latin typeface="Calibri" pitchFamily="34" charset="0"/>
                <a:cs typeface="Calibri" pitchFamily="34" charset="0"/>
              </a:rPr>
              <a:t>  Problemfeld</a:t>
            </a:r>
          </a:p>
          <a:p>
            <a:pPr>
              <a:buFontTx/>
              <a:buChar char="-"/>
            </a:pPr>
            <a:r>
              <a:rPr lang="de-DE" sz="2000" dirty="0">
                <a:latin typeface="Calibri" pitchFamily="34" charset="0"/>
                <a:cs typeface="Calibri" pitchFamily="34" charset="0"/>
              </a:rPr>
              <a:t> anderen Bereichen der Mathematik</a:t>
            </a:r>
          </a:p>
          <a:p>
            <a:pPr>
              <a:buFontTx/>
              <a:buChar char="-"/>
            </a:pPr>
            <a:r>
              <a:rPr lang="de-DE" sz="2000" dirty="0">
                <a:latin typeface="Calibri" pitchFamily="34" charset="0"/>
                <a:cs typeface="Calibri" pitchFamily="34" charset="0"/>
              </a:rPr>
              <a:t> anderen Fächern</a:t>
            </a:r>
          </a:p>
          <a:p>
            <a:pPr>
              <a:buFontTx/>
              <a:buChar char="-"/>
            </a:pPr>
            <a:r>
              <a:rPr lang="de-DE" sz="2000" dirty="0">
                <a:latin typeface="Calibri" pitchFamily="34" charset="0"/>
                <a:cs typeface="Calibri" pitchFamily="34" charset="0"/>
              </a:rPr>
              <a:t> zur Lebenswelt</a:t>
            </a:r>
          </a:p>
          <a:p>
            <a:endParaRPr lang="de-DE" dirty="0"/>
          </a:p>
        </p:txBody>
      </p:sp>
      <p:sp>
        <p:nvSpPr>
          <p:cNvPr id="9" name="Rechteck 8"/>
          <p:cNvSpPr/>
          <p:nvPr/>
        </p:nvSpPr>
        <p:spPr>
          <a:xfrm>
            <a:off x="4283968" y="5877272"/>
            <a:ext cx="4572000" cy="461665"/>
          </a:xfrm>
          <a:prstGeom prst="rect">
            <a:avLst/>
          </a:prstGeom>
        </p:spPr>
        <p:txBody>
          <a:bodyPr>
            <a:spAutoFit/>
          </a:bodyPr>
          <a:lstStyle/>
          <a:p>
            <a:r>
              <a:rPr lang="de-DE" sz="1200" dirty="0" err="1">
                <a:latin typeface="Calibri" pitchFamily="34" charset="0"/>
                <a:cs typeface="Calibri" pitchFamily="34" charset="0"/>
              </a:rPr>
              <a:t>Wollring</a:t>
            </a:r>
            <a:r>
              <a:rPr lang="de-DE" sz="1200" dirty="0">
                <a:latin typeface="Calibri" pitchFamily="34" charset="0"/>
                <a:cs typeface="Calibri" pitchFamily="34" charset="0"/>
              </a:rPr>
              <a:t>, B. (2009). </a:t>
            </a:r>
            <a:r>
              <a:rPr lang="de-DE" sz="1200" i="1" dirty="0">
                <a:latin typeface="Calibri" pitchFamily="34" charset="0"/>
                <a:cs typeface="Calibri" pitchFamily="34" charset="0"/>
              </a:rPr>
              <a:t>Zur Kennzeichnung von Lernumgebungen für den Mathematikunterricht der Grundschule. </a:t>
            </a:r>
            <a:endParaRPr lang="de-DE" sz="12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03440"/>
                                        </p:tgtEl>
                                        <p:attrNameLst>
                                          <p:attrName>style.visibility</p:attrName>
                                        </p:attrNameLst>
                                      </p:cBhvr>
                                      <p:to>
                                        <p:strVal val="visible"/>
                                      </p:to>
                                    </p:set>
                                    <p:anim calcmode="lin" valueType="num">
                                      <p:cBhvr>
                                        <p:cTn id="7" dur="500" fill="hold"/>
                                        <p:tgtEl>
                                          <p:spTgt spid="103440"/>
                                        </p:tgtEl>
                                        <p:attrNameLst>
                                          <p:attrName>ppt_w</p:attrName>
                                        </p:attrNameLst>
                                      </p:cBhvr>
                                      <p:tavLst>
                                        <p:tav tm="0">
                                          <p:val>
                                            <p:fltVal val="0"/>
                                          </p:val>
                                        </p:tav>
                                        <p:tav tm="100000">
                                          <p:val>
                                            <p:strVal val="#ppt_w"/>
                                          </p:val>
                                        </p:tav>
                                      </p:tavLst>
                                    </p:anim>
                                    <p:anim calcmode="lin" valueType="num">
                                      <p:cBhvr>
                                        <p:cTn id="8" dur="500" fill="hold"/>
                                        <p:tgtEl>
                                          <p:spTgt spid="10344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4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r>
              <a:rPr lang="de-DE" sz="2500" dirty="0"/>
              <a:t>Von Aufgaben zu Lernumgebungen</a:t>
            </a:r>
          </a:p>
        </p:txBody>
      </p:sp>
      <p:sp>
        <p:nvSpPr>
          <p:cNvPr id="104451" name="Text Box 3"/>
          <p:cNvSpPr txBox="1">
            <a:spLocks noChangeArrowheads="1"/>
          </p:cNvSpPr>
          <p:nvPr/>
        </p:nvSpPr>
        <p:spPr bwMode="auto">
          <a:xfrm>
            <a:off x="3491880" y="2276872"/>
            <a:ext cx="2098523" cy="461665"/>
          </a:xfrm>
          <a:prstGeom prst="rect">
            <a:avLst/>
          </a:prstGeom>
          <a:noFill/>
          <a:ln w="9525">
            <a:noFill/>
            <a:miter lim="800000"/>
            <a:headEnd/>
            <a:tailEnd/>
          </a:ln>
          <a:effectLst/>
        </p:spPr>
        <p:txBody>
          <a:bodyPr wrap="none">
            <a:spAutoFit/>
          </a:bodyPr>
          <a:lstStyle/>
          <a:p>
            <a:r>
              <a:rPr lang="de-DE" sz="2400" b="1" dirty="0">
                <a:latin typeface="Calibri" pitchFamily="34" charset="0"/>
                <a:cs typeface="Calibri" pitchFamily="34" charset="0"/>
              </a:rPr>
              <a:t>Lernumgebung</a:t>
            </a:r>
          </a:p>
        </p:txBody>
      </p:sp>
      <p:sp>
        <p:nvSpPr>
          <p:cNvPr id="104456" name="Text Box 8"/>
          <p:cNvSpPr txBox="1">
            <a:spLocks noChangeArrowheads="1"/>
          </p:cNvSpPr>
          <p:nvPr/>
        </p:nvSpPr>
        <p:spPr bwMode="auto">
          <a:xfrm>
            <a:off x="1258888" y="3068638"/>
            <a:ext cx="1484509" cy="461665"/>
          </a:xfrm>
          <a:prstGeom prst="rect">
            <a:avLst/>
          </a:prstGeom>
          <a:solidFill>
            <a:schemeClr val="accent2"/>
          </a:solidFill>
          <a:ln w="9525">
            <a:noFill/>
            <a:miter lim="800000"/>
            <a:headEnd/>
            <a:tailEnd/>
          </a:ln>
          <a:effectLst/>
        </p:spPr>
        <p:txBody>
          <a:bodyPr wrap="none">
            <a:spAutoFit/>
          </a:bodyPr>
          <a:lstStyle/>
          <a:p>
            <a:r>
              <a:rPr lang="de-DE" sz="2400" dirty="0">
                <a:latin typeface="Calibri" pitchFamily="34" charset="0"/>
                <a:cs typeface="Calibri" pitchFamily="34" charset="0"/>
              </a:rPr>
              <a:t>Evaluation</a:t>
            </a:r>
          </a:p>
        </p:txBody>
      </p:sp>
      <p:sp>
        <p:nvSpPr>
          <p:cNvPr id="104462" name="Line 14"/>
          <p:cNvSpPr>
            <a:spLocks noChangeShapeType="1"/>
          </p:cNvSpPr>
          <p:nvPr/>
        </p:nvSpPr>
        <p:spPr bwMode="auto">
          <a:xfrm flipH="1">
            <a:off x="2916237" y="2708921"/>
            <a:ext cx="647650" cy="358130"/>
          </a:xfrm>
          <a:prstGeom prst="line">
            <a:avLst/>
          </a:prstGeom>
          <a:noFill/>
          <a:ln w="9525">
            <a:solidFill>
              <a:schemeClr val="tx1"/>
            </a:solidFill>
            <a:miter lim="800000"/>
            <a:headEnd/>
            <a:tailEnd type="triangle" w="med" len="med"/>
          </a:ln>
          <a:effectLst/>
        </p:spPr>
        <p:txBody>
          <a:bodyPr wrap="none"/>
          <a:lstStyle/>
          <a:p>
            <a:endParaRPr lang="de-DE"/>
          </a:p>
        </p:txBody>
      </p:sp>
      <p:sp>
        <p:nvSpPr>
          <p:cNvPr id="104464" name="Text Box 16"/>
          <p:cNvSpPr txBox="1">
            <a:spLocks noChangeArrowheads="1"/>
          </p:cNvSpPr>
          <p:nvPr/>
        </p:nvSpPr>
        <p:spPr bwMode="auto">
          <a:xfrm>
            <a:off x="2771775" y="3716338"/>
            <a:ext cx="5234253" cy="1631216"/>
          </a:xfrm>
          <a:prstGeom prst="rect">
            <a:avLst/>
          </a:prstGeom>
          <a:noFill/>
          <a:ln w="9525">
            <a:noFill/>
            <a:miter lim="800000"/>
            <a:headEnd/>
            <a:tailEnd/>
          </a:ln>
          <a:effectLst/>
        </p:spPr>
        <p:txBody>
          <a:bodyPr wrap="none">
            <a:spAutoFit/>
          </a:bodyPr>
          <a:lstStyle/>
          <a:p>
            <a:r>
              <a:rPr lang="de-DE" sz="2000" dirty="0">
                <a:latin typeface="Calibri" pitchFamily="34" charset="0"/>
                <a:cs typeface="Calibri" pitchFamily="34" charset="0"/>
              </a:rPr>
              <a:t>- vom Abtaxieren zum Anerkennen</a:t>
            </a:r>
          </a:p>
          <a:p>
            <a:pPr>
              <a:buFontTx/>
              <a:buChar char="-"/>
            </a:pPr>
            <a:r>
              <a:rPr lang="de-DE" sz="2000" dirty="0">
                <a:latin typeface="Calibri" pitchFamily="34" charset="0"/>
                <a:cs typeface="Calibri" pitchFamily="34" charset="0"/>
              </a:rPr>
              <a:t> Irrwege, Umwege, Fehler(</a:t>
            </a:r>
            <a:r>
              <a:rPr lang="de-DE" sz="2000" dirty="0" err="1">
                <a:latin typeface="Calibri" pitchFamily="34" charset="0"/>
                <a:cs typeface="Calibri" pitchFamily="34" charset="0"/>
              </a:rPr>
              <a:t>kultur</a:t>
            </a:r>
            <a:r>
              <a:rPr lang="de-DE" sz="2000" dirty="0">
                <a:latin typeface="Calibri" pitchFamily="34" charset="0"/>
                <a:cs typeface="Calibri" pitchFamily="34" charset="0"/>
              </a:rPr>
              <a:t>)</a:t>
            </a:r>
          </a:p>
          <a:p>
            <a:pPr>
              <a:buFontTx/>
              <a:buChar char="-"/>
            </a:pPr>
            <a:r>
              <a:rPr lang="de-DE" sz="2000" dirty="0">
                <a:latin typeface="Calibri" pitchFamily="34" charset="0"/>
                <a:cs typeface="Calibri" pitchFamily="34" charset="0"/>
              </a:rPr>
              <a:t> Anerkennenswertes, Nutzbares</a:t>
            </a:r>
          </a:p>
          <a:p>
            <a:pPr>
              <a:buFontTx/>
              <a:buChar char="-"/>
            </a:pPr>
            <a:r>
              <a:rPr lang="de-DE" sz="2000" dirty="0">
                <a:latin typeface="Calibri" pitchFamily="34" charset="0"/>
                <a:cs typeface="Calibri" pitchFamily="34" charset="0"/>
              </a:rPr>
              <a:t> Produkt und Prozess</a:t>
            </a:r>
          </a:p>
          <a:p>
            <a:pPr>
              <a:buFontTx/>
              <a:buChar char="-"/>
            </a:pPr>
            <a:r>
              <a:rPr lang="de-DE" sz="2000" dirty="0">
                <a:latin typeface="Calibri" pitchFamily="34" charset="0"/>
                <a:cs typeface="Calibri" pitchFamily="34" charset="0"/>
              </a:rPr>
              <a:t> Selbstkonzept von </a:t>
            </a:r>
            <a:r>
              <a:rPr lang="de-DE" sz="2000" dirty="0" err="1" smtClean="0">
                <a:latin typeface="Calibri" pitchFamily="34" charset="0"/>
                <a:cs typeface="Calibri" pitchFamily="34" charset="0"/>
              </a:rPr>
              <a:t>SchülerInnen</a:t>
            </a:r>
            <a:r>
              <a:rPr lang="de-DE" sz="2000" dirty="0" smtClean="0">
                <a:latin typeface="Calibri" pitchFamily="34" charset="0"/>
                <a:cs typeface="Calibri" pitchFamily="34" charset="0"/>
              </a:rPr>
              <a:t> </a:t>
            </a:r>
            <a:r>
              <a:rPr lang="de-DE" sz="2000" dirty="0">
                <a:latin typeface="Calibri" pitchFamily="34" charset="0"/>
                <a:cs typeface="Calibri" pitchFamily="34" charset="0"/>
              </a:rPr>
              <a:t>UND </a:t>
            </a:r>
            <a:r>
              <a:rPr lang="de-DE" sz="2000" dirty="0" err="1" smtClean="0">
                <a:latin typeface="Calibri" pitchFamily="34" charset="0"/>
                <a:cs typeface="Calibri" pitchFamily="34" charset="0"/>
              </a:rPr>
              <a:t>LehrerIn</a:t>
            </a:r>
            <a:endParaRPr lang="de-DE" sz="2000" dirty="0">
              <a:latin typeface="Calibri" pitchFamily="34" charset="0"/>
              <a:cs typeface="Calibri" pitchFamily="34" charset="0"/>
            </a:endParaRPr>
          </a:p>
        </p:txBody>
      </p:sp>
      <p:sp>
        <p:nvSpPr>
          <p:cNvPr id="9" name="Rechteck 8"/>
          <p:cNvSpPr/>
          <p:nvPr/>
        </p:nvSpPr>
        <p:spPr>
          <a:xfrm>
            <a:off x="4283968" y="5877272"/>
            <a:ext cx="4572000" cy="461665"/>
          </a:xfrm>
          <a:prstGeom prst="rect">
            <a:avLst/>
          </a:prstGeom>
        </p:spPr>
        <p:txBody>
          <a:bodyPr>
            <a:spAutoFit/>
          </a:bodyPr>
          <a:lstStyle/>
          <a:p>
            <a:r>
              <a:rPr lang="de-DE" sz="1200" dirty="0" err="1">
                <a:latin typeface="Calibri" pitchFamily="34" charset="0"/>
                <a:cs typeface="Calibri" pitchFamily="34" charset="0"/>
              </a:rPr>
              <a:t>Wollring</a:t>
            </a:r>
            <a:r>
              <a:rPr lang="de-DE" sz="1200" dirty="0">
                <a:latin typeface="Calibri" pitchFamily="34" charset="0"/>
                <a:cs typeface="Calibri" pitchFamily="34" charset="0"/>
              </a:rPr>
              <a:t>, B. (2009). </a:t>
            </a:r>
            <a:r>
              <a:rPr lang="de-DE" sz="1200" i="1" dirty="0">
                <a:latin typeface="Calibri" pitchFamily="34" charset="0"/>
                <a:cs typeface="Calibri" pitchFamily="34" charset="0"/>
              </a:rPr>
              <a:t>Zur Kennzeichnung von Lernumgebungen für den Mathematikunterricht der Grundschule. </a:t>
            </a:r>
            <a:endParaRPr lang="de-DE" sz="12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04464"/>
                                        </p:tgtEl>
                                        <p:attrNameLst>
                                          <p:attrName>style.visibility</p:attrName>
                                        </p:attrNameLst>
                                      </p:cBhvr>
                                      <p:to>
                                        <p:strVal val="visible"/>
                                      </p:to>
                                    </p:set>
                                    <p:anim calcmode="lin" valueType="num">
                                      <p:cBhvr>
                                        <p:cTn id="7" dur="500" fill="hold"/>
                                        <p:tgtEl>
                                          <p:spTgt spid="104464"/>
                                        </p:tgtEl>
                                        <p:attrNameLst>
                                          <p:attrName>ppt_w</p:attrName>
                                        </p:attrNameLst>
                                      </p:cBhvr>
                                      <p:tavLst>
                                        <p:tav tm="0">
                                          <p:val>
                                            <p:fltVal val="0"/>
                                          </p:val>
                                        </p:tav>
                                        <p:tav tm="100000">
                                          <p:val>
                                            <p:strVal val="#ppt_w"/>
                                          </p:val>
                                        </p:tav>
                                      </p:tavLst>
                                    </p:anim>
                                    <p:anim calcmode="lin" valueType="num">
                                      <p:cBhvr>
                                        <p:cTn id="8" dur="500" fill="hold"/>
                                        <p:tgtEl>
                                          <p:spTgt spid="10446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6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r>
              <a:rPr lang="de-DE" sz="2500" dirty="0"/>
              <a:t>Von Aufgaben zu Lernumgebungen</a:t>
            </a:r>
          </a:p>
        </p:txBody>
      </p:sp>
      <p:sp>
        <p:nvSpPr>
          <p:cNvPr id="105475" name="Text Box 3"/>
          <p:cNvSpPr txBox="1">
            <a:spLocks noChangeArrowheads="1"/>
          </p:cNvSpPr>
          <p:nvPr/>
        </p:nvSpPr>
        <p:spPr bwMode="auto">
          <a:xfrm>
            <a:off x="3492000" y="2268000"/>
            <a:ext cx="2098523" cy="461665"/>
          </a:xfrm>
          <a:prstGeom prst="rect">
            <a:avLst/>
          </a:prstGeom>
          <a:noFill/>
          <a:ln w="9525">
            <a:noFill/>
            <a:miter lim="800000"/>
            <a:headEnd/>
            <a:tailEnd/>
          </a:ln>
          <a:effectLst/>
        </p:spPr>
        <p:txBody>
          <a:bodyPr wrap="none">
            <a:spAutoFit/>
          </a:bodyPr>
          <a:lstStyle/>
          <a:p>
            <a:r>
              <a:rPr lang="de-DE" sz="2400" b="1" dirty="0">
                <a:latin typeface="Calibri" pitchFamily="34" charset="0"/>
                <a:cs typeface="Calibri" pitchFamily="34" charset="0"/>
              </a:rPr>
              <a:t>Lernumgebung</a:t>
            </a:r>
          </a:p>
        </p:txBody>
      </p:sp>
      <p:sp>
        <p:nvSpPr>
          <p:cNvPr id="105476" name="Text Box 4"/>
          <p:cNvSpPr txBox="1">
            <a:spLocks noChangeArrowheads="1"/>
          </p:cNvSpPr>
          <p:nvPr/>
        </p:nvSpPr>
        <p:spPr bwMode="auto">
          <a:xfrm>
            <a:off x="1260000" y="3067200"/>
            <a:ext cx="1511800" cy="461665"/>
          </a:xfrm>
          <a:prstGeom prst="rect">
            <a:avLst/>
          </a:prstGeom>
          <a:solidFill>
            <a:schemeClr val="accent2"/>
          </a:solidFill>
          <a:ln w="9525">
            <a:noFill/>
            <a:miter lim="800000"/>
            <a:headEnd/>
            <a:tailEnd/>
          </a:ln>
          <a:effectLst/>
        </p:spPr>
        <p:txBody>
          <a:bodyPr wrap="square">
            <a:spAutoFit/>
          </a:bodyPr>
          <a:lstStyle/>
          <a:p>
            <a:r>
              <a:rPr lang="de-DE" sz="2400" dirty="0">
                <a:latin typeface="Calibri" pitchFamily="34" charset="0"/>
                <a:cs typeface="Calibri" pitchFamily="34" charset="0"/>
              </a:rPr>
              <a:t>Logistik</a:t>
            </a:r>
          </a:p>
        </p:txBody>
      </p:sp>
      <p:sp>
        <p:nvSpPr>
          <p:cNvPr id="105479" name="Line 7"/>
          <p:cNvSpPr>
            <a:spLocks noChangeShapeType="1"/>
          </p:cNvSpPr>
          <p:nvPr/>
        </p:nvSpPr>
        <p:spPr bwMode="auto">
          <a:xfrm flipH="1">
            <a:off x="2916000" y="2710800"/>
            <a:ext cx="648000" cy="360000"/>
          </a:xfrm>
          <a:prstGeom prst="line">
            <a:avLst/>
          </a:prstGeom>
          <a:noFill/>
          <a:ln w="9525">
            <a:solidFill>
              <a:schemeClr val="tx1"/>
            </a:solidFill>
            <a:miter lim="800000"/>
            <a:headEnd/>
            <a:tailEnd type="triangle" w="med" len="med"/>
          </a:ln>
          <a:effectLst/>
        </p:spPr>
        <p:txBody>
          <a:bodyPr wrap="none"/>
          <a:lstStyle/>
          <a:p>
            <a:endParaRPr lang="de-DE"/>
          </a:p>
        </p:txBody>
      </p:sp>
      <p:sp>
        <p:nvSpPr>
          <p:cNvPr id="105480" name="Text Box 8"/>
          <p:cNvSpPr txBox="1">
            <a:spLocks noChangeArrowheads="1"/>
          </p:cNvSpPr>
          <p:nvPr/>
        </p:nvSpPr>
        <p:spPr bwMode="auto">
          <a:xfrm>
            <a:off x="2772000" y="3715200"/>
            <a:ext cx="4865688" cy="707886"/>
          </a:xfrm>
          <a:prstGeom prst="rect">
            <a:avLst/>
          </a:prstGeom>
          <a:noFill/>
          <a:ln w="9525">
            <a:noFill/>
            <a:miter lim="800000"/>
            <a:headEnd/>
            <a:tailEnd/>
          </a:ln>
          <a:effectLst/>
        </p:spPr>
        <p:txBody>
          <a:bodyPr>
            <a:spAutoFit/>
          </a:bodyPr>
          <a:lstStyle/>
          <a:p>
            <a:r>
              <a:rPr lang="de-DE" sz="2000" dirty="0">
                <a:latin typeface="Calibri" pitchFamily="34" charset="0"/>
                <a:cs typeface="Calibri" pitchFamily="34" charset="0"/>
              </a:rPr>
              <a:t>Grundsatz: wirtschaftliches Steuern des </a:t>
            </a:r>
            <a:br>
              <a:rPr lang="de-DE" sz="2000" dirty="0">
                <a:latin typeface="Calibri" pitchFamily="34" charset="0"/>
                <a:cs typeface="Calibri" pitchFamily="34" charset="0"/>
              </a:rPr>
            </a:br>
            <a:r>
              <a:rPr lang="de-DE" sz="2000" dirty="0">
                <a:latin typeface="Calibri" pitchFamily="34" charset="0"/>
                <a:cs typeface="Calibri" pitchFamily="34" charset="0"/>
              </a:rPr>
              <a:t>Verantwortungsbereiches, d. h.</a:t>
            </a:r>
          </a:p>
        </p:txBody>
      </p:sp>
      <p:sp>
        <p:nvSpPr>
          <p:cNvPr id="105481" name="Text Box 9"/>
          <p:cNvSpPr txBox="1">
            <a:spLocks noChangeArrowheads="1"/>
          </p:cNvSpPr>
          <p:nvPr/>
        </p:nvSpPr>
        <p:spPr bwMode="auto">
          <a:xfrm>
            <a:off x="2772000" y="4581128"/>
            <a:ext cx="1668405" cy="1015663"/>
          </a:xfrm>
          <a:prstGeom prst="rect">
            <a:avLst/>
          </a:prstGeom>
          <a:noFill/>
          <a:ln w="9525">
            <a:noFill/>
            <a:miter lim="800000"/>
            <a:headEnd/>
            <a:tailEnd/>
          </a:ln>
          <a:effectLst/>
        </p:spPr>
        <p:txBody>
          <a:bodyPr wrap="none">
            <a:spAutoFit/>
          </a:bodyPr>
          <a:lstStyle/>
          <a:p>
            <a:r>
              <a:rPr lang="de-DE" sz="2000" dirty="0">
                <a:latin typeface="Calibri" pitchFamily="34" charset="0"/>
                <a:cs typeface="Calibri" pitchFamily="34" charset="0"/>
                <a:sym typeface="Wingdings" pitchFamily="2" charset="2"/>
              </a:rPr>
              <a:t> </a:t>
            </a:r>
            <a:r>
              <a:rPr lang="de-DE" sz="2000" dirty="0">
                <a:latin typeface="Calibri" pitchFamily="34" charset="0"/>
                <a:cs typeface="Calibri" pitchFamily="34" charset="0"/>
              </a:rPr>
              <a:t>Material</a:t>
            </a:r>
          </a:p>
          <a:p>
            <a:r>
              <a:rPr lang="de-DE" sz="2000" dirty="0">
                <a:latin typeface="Calibri" pitchFamily="34" charset="0"/>
                <a:cs typeface="Calibri" pitchFamily="34" charset="0"/>
                <a:sym typeface="Wingdings" pitchFamily="2" charset="2"/>
              </a:rPr>
              <a:t></a:t>
            </a:r>
            <a:r>
              <a:rPr lang="de-DE" sz="2000" dirty="0">
                <a:latin typeface="Calibri" pitchFamily="34" charset="0"/>
                <a:cs typeface="Calibri" pitchFamily="34" charset="0"/>
              </a:rPr>
              <a:t> Zeit</a:t>
            </a:r>
          </a:p>
          <a:p>
            <a:r>
              <a:rPr lang="de-DE" sz="2000" dirty="0">
                <a:latin typeface="Calibri" pitchFamily="34" charset="0"/>
                <a:cs typeface="Calibri" pitchFamily="34" charset="0"/>
                <a:sym typeface="Wingdings" pitchFamily="2" charset="2"/>
              </a:rPr>
              <a:t></a:t>
            </a:r>
            <a:r>
              <a:rPr lang="de-DE" sz="2000" dirty="0">
                <a:latin typeface="Calibri" pitchFamily="34" charset="0"/>
                <a:cs typeface="Calibri" pitchFamily="34" charset="0"/>
              </a:rPr>
              <a:t> Zuwendung</a:t>
            </a:r>
          </a:p>
        </p:txBody>
      </p:sp>
      <p:sp>
        <p:nvSpPr>
          <p:cNvPr id="105482" name="Text Box 10"/>
          <p:cNvSpPr txBox="1">
            <a:spLocks noChangeArrowheads="1"/>
          </p:cNvSpPr>
          <p:nvPr/>
        </p:nvSpPr>
        <p:spPr bwMode="auto">
          <a:xfrm>
            <a:off x="4572000" y="4450161"/>
            <a:ext cx="504825" cy="1200329"/>
          </a:xfrm>
          <a:prstGeom prst="rect">
            <a:avLst/>
          </a:prstGeom>
          <a:noFill/>
          <a:ln w="9525">
            <a:noFill/>
            <a:miter lim="800000"/>
            <a:headEnd/>
            <a:tailEnd/>
          </a:ln>
          <a:effectLst/>
        </p:spPr>
        <p:txBody>
          <a:bodyPr wrap="square">
            <a:spAutoFit/>
          </a:bodyPr>
          <a:lstStyle/>
          <a:p>
            <a:r>
              <a:rPr lang="en-US" sz="7200" dirty="0">
                <a:latin typeface="Calibri" pitchFamily="34" charset="0"/>
                <a:cs typeface="Calibri" pitchFamily="34" charset="0"/>
              </a:rPr>
              <a:t>}</a:t>
            </a:r>
            <a:endParaRPr lang="de-DE" sz="2400" dirty="0">
              <a:latin typeface="Calibri" pitchFamily="34" charset="0"/>
              <a:cs typeface="Calibri" pitchFamily="34" charset="0"/>
            </a:endParaRPr>
          </a:p>
        </p:txBody>
      </p:sp>
      <p:sp>
        <p:nvSpPr>
          <p:cNvPr id="105483" name="Text Box 11"/>
          <p:cNvSpPr txBox="1">
            <a:spLocks noChangeArrowheads="1"/>
          </p:cNvSpPr>
          <p:nvPr/>
        </p:nvSpPr>
        <p:spPr bwMode="auto">
          <a:xfrm>
            <a:off x="5112000" y="4890340"/>
            <a:ext cx="2520280" cy="400110"/>
          </a:xfrm>
          <a:prstGeom prst="rect">
            <a:avLst/>
          </a:prstGeom>
          <a:noFill/>
          <a:ln w="57150">
            <a:solidFill>
              <a:srgbClr val="327A86"/>
            </a:solidFill>
            <a:miter lim="800000"/>
            <a:headEnd/>
            <a:tailEnd/>
          </a:ln>
          <a:effectLst/>
        </p:spPr>
        <p:txBody>
          <a:bodyPr wrap="square">
            <a:spAutoFit/>
          </a:bodyPr>
          <a:lstStyle/>
          <a:p>
            <a:pPr algn="ctr"/>
            <a:r>
              <a:rPr lang="de-DE" sz="2000" dirty="0">
                <a:latin typeface="Calibri" pitchFamily="34" charset="0"/>
                <a:cs typeface="Calibri" pitchFamily="34" charset="0"/>
              </a:rPr>
              <a:t>Rolle der Lehrperson</a:t>
            </a:r>
          </a:p>
        </p:txBody>
      </p:sp>
      <p:sp>
        <p:nvSpPr>
          <p:cNvPr id="12" name="Rechteck 11"/>
          <p:cNvSpPr/>
          <p:nvPr/>
        </p:nvSpPr>
        <p:spPr>
          <a:xfrm>
            <a:off x="4283968" y="5877272"/>
            <a:ext cx="4572000" cy="461665"/>
          </a:xfrm>
          <a:prstGeom prst="rect">
            <a:avLst/>
          </a:prstGeom>
        </p:spPr>
        <p:txBody>
          <a:bodyPr>
            <a:spAutoFit/>
          </a:bodyPr>
          <a:lstStyle/>
          <a:p>
            <a:r>
              <a:rPr lang="de-DE" sz="1200" dirty="0" err="1">
                <a:latin typeface="Calibri" pitchFamily="34" charset="0"/>
                <a:cs typeface="Calibri" pitchFamily="34" charset="0"/>
              </a:rPr>
              <a:t>Wollring</a:t>
            </a:r>
            <a:r>
              <a:rPr lang="de-DE" sz="1200" dirty="0">
                <a:latin typeface="Calibri" pitchFamily="34" charset="0"/>
                <a:cs typeface="Calibri" pitchFamily="34" charset="0"/>
              </a:rPr>
              <a:t>, B. (2009). </a:t>
            </a:r>
            <a:r>
              <a:rPr lang="de-DE" sz="1200" i="1" dirty="0">
                <a:latin typeface="Calibri" pitchFamily="34" charset="0"/>
                <a:cs typeface="Calibri" pitchFamily="34" charset="0"/>
              </a:rPr>
              <a:t>Zur Kennzeichnung von Lernumgebungen für den Mathematikunterricht der Grundschule. </a:t>
            </a:r>
            <a:endParaRPr lang="de-DE" sz="12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5481"/>
                                        </p:tgtEl>
                                        <p:attrNameLst>
                                          <p:attrName>style.visibility</p:attrName>
                                        </p:attrNameLst>
                                      </p:cBhvr>
                                      <p:to>
                                        <p:strVal val="visible"/>
                                      </p:to>
                                    </p:set>
                                    <p:animEffect transition="in" filter="checkerboard(across)">
                                      <p:cBhvr>
                                        <p:cTn id="7" dur="500"/>
                                        <p:tgtEl>
                                          <p:spTgt spid="105481"/>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05482"/>
                                        </p:tgtEl>
                                        <p:attrNameLst>
                                          <p:attrName>style.visibility</p:attrName>
                                        </p:attrNameLst>
                                      </p:cBhvr>
                                      <p:to>
                                        <p:strVal val="visible"/>
                                      </p:to>
                                    </p:set>
                                    <p:animEffect transition="in" filter="box(in)">
                                      <p:cBhvr>
                                        <p:cTn id="12" dur="500"/>
                                        <p:tgtEl>
                                          <p:spTgt spid="105482"/>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105483"/>
                                        </p:tgtEl>
                                        <p:attrNameLst>
                                          <p:attrName>style.visibility</p:attrName>
                                        </p:attrNameLst>
                                      </p:cBhvr>
                                      <p:to>
                                        <p:strVal val="visible"/>
                                      </p:to>
                                    </p:set>
                                    <p:animEffect transition="in" filter="diamond(in)">
                                      <p:cBhvr>
                                        <p:cTn id="17" dur="2000"/>
                                        <p:tgtEl>
                                          <p:spTgt spid="1054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81" grpId="0"/>
      <p:bldP spid="105482" grpId="0"/>
      <p:bldP spid="10548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r>
              <a:rPr lang="de-DE" sz="2500" dirty="0"/>
              <a:t>Von Aufgaben zu Lernumgebungen</a:t>
            </a:r>
          </a:p>
        </p:txBody>
      </p:sp>
      <p:sp>
        <p:nvSpPr>
          <p:cNvPr id="102403" name="Text Box 3"/>
          <p:cNvSpPr txBox="1">
            <a:spLocks noChangeArrowheads="1"/>
          </p:cNvSpPr>
          <p:nvPr/>
        </p:nvSpPr>
        <p:spPr bwMode="auto">
          <a:xfrm>
            <a:off x="2971800" y="3505200"/>
            <a:ext cx="2781531" cy="461665"/>
          </a:xfrm>
          <a:prstGeom prst="rect">
            <a:avLst/>
          </a:prstGeom>
          <a:noFill/>
          <a:ln w="9525">
            <a:noFill/>
            <a:miter lim="800000"/>
            <a:headEnd/>
            <a:tailEnd/>
          </a:ln>
          <a:effectLst/>
        </p:spPr>
        <p:txBody>
          <a:bodyPr wrap="none">
            <a:spAutoFit/>
          </a:bodyPr>
          <a:lstStyle/>
          <a:p>
            <a:r>
              <a:rPr lang="de-DE" b="1" dirty="0"/>
              <a:t>Lernumgebungen</a:t>
            </a:r>
          </a:p>
        </p:txBody>
      </p:sp>
      <p:sp>
        <p:nvSpPr>
          <p:cNvPr id="102404" name="Text Box 4"/>
          <p:cNvSpPr txBox="1">
            <a:spLocks noChangeArrowheads="1"/>
          </p:cNvSpPr>
          <p:nvPr/>
        </p:nvSpPr>
        <p:spPr bwMode="auto">
          <a:xfrm>
            <a:off x="5076825" y="2708275"/>
            <a:ext cx="3060700" cy="457200"/>
          </a:xfrm>
          <a:prstGeom prst="rect">
            <a:avLst/>
          </a:prstGeom>
          <a:noFill/>
          <a:ln w="9525">
            <a:noFill/>
            <a:miter lim="800000"/>
            <a:headEnd/>
            <a:tailEnd/>
          </a:ln>
          <a:effectLst/>
        </p:spPr>
        <p:txBody>
          <a:bodyPr wrap="none">
            <a:spAutoFit/>
          </a:bodyPr>
          <a:lstStyle/>
          <a:p>
            <a:r>
              <a:rPr lang="de-DE"/>
              <a:t>Gegenstand und Sinn</a:t>
            </a:r>
          </a:p>
        </p:txBody>
      </p:sp>
      <p:sp>
        <p:nvSpPr>
          <p:cNvPr id="102405" name="Text Box 5"/>
          <p:cNvSpPr txBox="1">
            <a:spLocks noChangeArrowheads="1"/>
          </p:cNvSpPr>
          <p:nvPr/>
        </p:nvSpPr>
        <p:spPr bwMode="auto">
          <a:xfrm>
            <a:off x="6443663" y="3500438"/>
            <a:ext cx="1706562" cy="457200"/>
          </a:xfrm>
          <a:prstGeom prst="rect">
            <a:avLst/>
          </a:prstGeom>
          <a:noFill/>
          <a:ln w="9525">
            <a:noFill/>
            <a:miter lim="800000"/>
            <a:headEnd/>
            <a:tailEnd/>
          </a:ln>
          <a:effectLst/>
        </p:spPr>
        <p:txBody>
          <a:bodyPr wrap="none">
            <a:spAutoFit/>
          </a:bodyPr>
          <a:lstStyle/>
          <a:p>
            <a:r>
              <a:rPr lang="de-DE"/>
              <a:t>Artikulation</a:t>
            </a:r>
          </a:p>
        </p:txBody>
      </p:sp>
      <p:sp>
        <p:nvSpPr>
          <p:cNvPr id="102406" name="Text Box 6"/>
          <p:cNvSpPr txBox="1">
            <a:spLocks noChangeArrowheads="1"/>
          </p:cNvSpPr>
          <p:nvPr/>
        </p:nvSpPr>
        <p:spPr bwMode="auto">
          <a:xfrm>
            <a:off x="5292725" y="4724400"/>
            <a:ext cx="2236788" cy="457200"/>
          </a:xfrm>
          <a:prstGeom prst="rect">
            <a:avLst/>
          </a:prstGeom>
          <a:noFill/>
          <a:ln w="9525">
            <a:noFill/>
            <a:miter lim="800000"/>
            <a:headEnd/>
            <a:tailEnd/>
          </a:ln>
          <a:effectLst/>
        </p:spPr>
        <p:txBody>
          <a:bodyPr wrap="none">
            <a:spAutoFit/>
          </a:bodyPr>
          <a:lstStyle/>
          <a:p>
            <a:r>
              <a:rPr lang="de-DE"/>
              <a:t>Differenzierung</a:t>
            </a:r>
          </a:p>
        </p:txBody>
      </p:sp>
      <p:sp>
        <p:nvSpPr>
          <p:cNvPr id="102407" name="Text Box 7"/>
          <p:cNvSpPr txBox="1">
            <a:spLocks noChangeArrowheads="1"/>
          </p:cNvSpPr>
          <p:nvPr/>
        </p:nvSpPr>
        <p:spPr bwMode="auto">
          <a:xfrm>
            <a:off x="2124075" y="4941888"/>
            <a:ext cx="1200150" cy="457200"/>
          </a:xfrm>
          <a:prstGeom prst="rect">
            <a:avLst/>
          </a:prstGeom>
          <a:noFill/>
          <a:ln w="9525">
            <a:noFill/>
            <a:miter lim="800000"/>
            <a:headEnd/>
            <a:tailEnd/>
          </a:ln>
          <a:effectLst/>
        </p:spPr>
        <p:txBody>
          <a:bodyPr wrap="none">
            <a:spAutoFit/>
          </a:bodyPr>
          <a:lstStyle/>
          <a:p>
            <a:r>
              <a:rPr lang="de-DE"/>
              <a:t>Logistik</a:t>
            </a:r>
          </a:p>
        </p:txBody>
      </p:sp>
      <p:sp>
        <p:nvSpPr>
          <p:cNvPr id="102408" name="Text Box 8"/>
          <p:cNvSpPr txBox="1">
            <a:spLocks noChangeArrowheads="1"/>
          </p:cNvSpPr>
          <p:nvPr/>
        </p:nvSpPr>
        <p:spPr bwMode="auto">
          <a:xfrm>
            <a:off x="900113" y="4149725"/>
            <a:ext cx="1574800" cy="457200"/>
          </a:xfrm>
          <a:prstGeom prst="rect">
            <a:avLst/>
          </a:prstGeom>
          <a:noFill/>
          <a:ln w="9525">
            <a:noFill/>
            <a:miter lim="800000"/>
            <a:headEnd/>
            <a:tailEnd/>
          </a:ln>
          <a:effectLst/>
        </p:spPr>
        <p:txBody>
          <a:bodyPr wrap="none">
            <a:spAutoFit/>
          </a:bodyPr>
          <a:lstStyle/>
          <a:p>
            <a:r>
              <a:rPr lang="de-DE"/>
              <a:t>Evaluation</a:t>
            </a:r>
          </a:p>
        </p:txBody>
      </p:sp>
      <p:sp>
        <p:nvSpPr>
          <p:cNvPr id="102409" name="Text Box 9"/>
          <p:cNvSpPr txBox="1">
            <a:spLocks noChangeArrowheads="1"/>
          </p:cNvSpPr>
          <p:nvPr/>
        </p:nvSpPr>
        <p:spPr bwMode="auto">
          <a:xfrm>
            <a:off x="1331913" y="2781300"/>
            <a:ext cx="1711325" cy="457200"/>
          </a:xfrm>
          <a:prstGeom prst="rect">
            <a:avLst/>
          </a:prstGeom>
          <a:noFill/>
          <a:ln w="9525">
            <a:noFill/>
            <a:miter lim="800000"/>
            <a:headEnd/>
            <a:tailEnd/>
          </a:ln>
          <a:effectLst/>
        </p:spPr>
        <p:txBody>
          <a:bodyPr wrap="none">
            <a:spAutoFit/>
          </a:bodyPr>
          <a:lstStyle/>
          <a:p>
            <a:r>
              <a:rPr lang="de-DE"/>
              <a:t>Vernetzung</a:t>
            </a:r>
          </a:p>
        </p:txBody>
      </p:sp>
      <p:sp>
        <p:nvSpPr>
          <p:cNvPr id="102410" name="Line 10"/>
          <p:cNvSpPr>
            <a:spLocks noChangeShapeType="1"/>
          </p:cNvSpPr>
          <p:nvPr/>
        </p:nvSpPr>
        <p:spPr bwMode="auto">
          <a:xfrm flipV="1">
            <a:off x="4572000" y="3213100"/>
            <a:ext cx="504825" cy="288925"/>
          </a:xfrm>
          <a:prstGeom prst="line">
            <a:avLst/>
          </a:prstGeom>
          <a:noFill/>
          <a:ln w="9525">
            <a:solidFill>
              <a:schemeClr val="tx1"/>
            </a:solidFill>
            <a:miter lim="800000"/>
            <a:headEnd/>
            <a:tailEnd type="triangle" w="med" len="med"/>
          </a:ln>
          <a:effectLst/>
        </p:spPr>
        <p:txBody>
          <a:bodyPr wrap="none"/>
          <a:lstStyle/>
          <a:p>
            <a:endParaRPr lang="de-DE"/>
          </a:p>
        </p:txBody>
      </p:sp>
      <p:sp>
        <p:nvSpPr>
          <p:cNvPr id="102411" name="Line 11"/>
          <p:cNvSpPr>
            <a:spLocks noChangeShapeType="1"/>
          </p:cNvSpPr>
          <p:nvPr/>
        </p:nvSpPr>
        <p:spPr bwMode="auto">
          <a:xfrm>
            <a:off x="5795963" y="3716338"/>
            <a:ext cx="504825" cy="0"/>
          </a:xfrm>
          <a:prstGeom prst="line">
            <a:avLst/>
          </a:prstGeom>
          <a:noFill/>
          <a:ln w="9525">
            <a:solidFill>
              <a:schemeClr val="tx1"/>
            </a:solidFill>
            <a:miter lim="800000"/>
            <a:headEnd/>
            <a:tailEnd type="triangle" w="med" len="med"/>
          </a:ln>
          <a:effectLst/>
        </p:spPr>
        <p:txBody>
          <a:bodyPr wrap="none"/>
          <a:lstStyle/>
          <a:p>
            <a:endParaRPr lang="de-DE"/>
          </a:p>
        </p:txBody>
      </p:sp>
      <p:sp>
        <p:nvSpPr>
          <p:cNvPr id="102412" name="Line 12"/>
          <p:cNvSpPr>
            <a:spLocks noChangeShapeType="1"/>
          </p:cNvSpPr>
          <p:nvPr/>
        </p:nvSpPr>
        <p:spPr bwMode="auto">
          <a:xfrm>
            <a:off x="4787900" y="4076700"/>
            <a:ext cx="720725" cy="576263"/>
          </a:xfrm>
          <a:prstGeom prst="line">
            <a:avLst/>
          </a:prstGeom>
          <a:noFill/>
          <a:ln w="9525">
            <a:solidFill>
              <a:schemeClr val="tx1"/>
            </a:solidFill>
            <a:miter lim="800000"/>
            <a:headEnd/>
            <a:tailEnd type="triangle" w="med" len="med"/>
          </a:ln>
          <a:effectLst/>
        </p:spPr>
        <p:txBody>
          <a:bodyPr wrap="none"/>
          <a:lstStyle/>
          <a:p>
            <a:endParaRPr lang="de-DE"/>
          </a:p>
        </p:txBody>
      </p:sp>
      <p:sp>
        <p:nvSpPr>
          <p:cNvPr id="102413" name="Line 13"/>
          <p:cNvSpPr>
            <a:spLocks noChangeShapeType="1"/>
          </p:cNvSpPr>
          <p:nvPr/>
        </p:nvSpPr>
        <p:spPr bwMode="auto">
          <a:xfrm flipH="1" flipV="1">
            <a:off x="2627313" y="3284538"/>
            <a:ext cx="720725" cy="288925"/>
          </a:xfrm>
          <a:prstGeom prst="line">
            <a:avLst/>
          </a:prstGeom>
          <a:noFill/>
          <a:ln w="9525">
            <a:solidFill>
              <a:schemeClr val="tx1"/>
            </a:solidFill>
            <a:miter lim="800000"/>
            <a:headEnd/>
            <a:tailEnd type="triangle" w="med" len="med"/>
          </a:ln>
          <a:effectLst/>
        </p:spPr>
        <p:txBody>
          <a:bodyPr wrap="none"/>
          <a:lstStyle/>
          <a:p>
            <a:endParaRPr lang="de-DE"/>
          </a:p>
        </p:txBody>
      </p:sp>
      <p:sp>
        <p:nvSpPr>
          <p:cNvPr id="102414" name="Line 14"/>
          <p:cNvSpPr>
            <a:spLocks noChangeShapeType="1"/>
          </p:cNvSpPr>
          <p:nvPr/>
        </p:nvSpPr>
        <p:spPr bwMode="auto">
          <a:xfrm flipH="1">
            <a:off x="2484438" y="3933825"/>
            <a:ext cx="503237" cy="142875"/>
          </a:xfrm>
          <a:prstGeom prst="line">
            <a:avLst/>
          </a:prstGeom>
          <a:noFill/>
          <a:ln w="9525">
            <a:solidFill>
              <a:schemeClr val="tx1"/>
            </a:solidFill>
            <a:miter lim="800000"/>
            <a:headEnd/>
            <a:tailEnd type="triangle" w="med" len="med"/>
          </a:ln>
          <a:effectLst/>
        </p:spPr>
        <p:txBody>
          <a:bodyPr wrap="none"/>
          <a:lstStyle/>
          <a:p>
            <a:endParaRPr lang="de-DE"/>
          </a:p>
        </p:txBody>
      </p:sp>
      <p:sp>
        <p:nvSpPr>
          <p:cNvPr id="102415" name="Line 15"/>
          <p:cNvSpPr>
            <a:spLocks noChangeShapeType="1"/>
          </p:cNvSpPr>
          <p:nvPr/>
        </p:nvSpPr>
        <p:spPr bwMode="auto">
          <a:xfrm flipH="1">
            <a:off x="3132138" y="4076700"/>
            <a:ext cx="647700" cy="865188"/>
          </a:xfrm>
          <a:prstGeom prst="line">
            <a:avLst/>
          </a:prstGeom>
          <a:noFill/>
          <a:ln w="9525">
            <a:solidFill>
              <a:schemeClr val="tx1"/>
            </a:solidFill>
            <a:miter lim="800000"/>
            <a:headEnd/>
            <a:tailEnd type="triangle" w="med" len="med"/>
          </a:ln>
          <a:effectLst/>
        </p:spPr>
        <p:txBody>
          <a:bodyPr wrap="none"/>
          <a:lstStyle/>
          <a:p>
            <a:endParaRPr lang="de-DE"/>
          </a:p>
        </p:txBody>
      </p:sp>
      <p:sp>
        <p:nvSpPr>
          <p:cNvPr id="18" name="Rechteck 17"/>
          <p:cNvSpPr/>
          <p:nvPr/>
        </p:nvSpPr>
        <p:spPr>
          <a:xfrm>
            <a:off x="4283968" y="5877272"/>
            <a:ext cx="4572000" cy="461665"/>
          </a:xfrm>
          <a:prstGeom prst="rect">
            <a:avLst/>
          </a:prstGeom>
        </p:spPr>
        <p:txBody>
          <a:bodyPr>
            <a:spAutoFit/>
          </a:bodyPr>
          <a:lstStyle/>
          <a:p>
            <a:r>
              <a:rPr lang="de-DE" sz="1200" dirty="0" err="1">
                <a:latin typeface="Calibri" pitchFamily="34" charset="0"/>
                <a:cs typeface="Calibri" pitchFamily="34" charset="0"/>
              </a:rPr>
              <a:t>Wollring</a:t>
            </a:r>
            <a:r>
              <a:rPr lang="de-DE" sz="1200" dirty="0">
                <a:latin typeface="Calibri" pitchFamily="34" charset="0"/>
                <a:cs typeface="Calibri" pitchFamily="34" charset="0"/>
              </a:rPr>
              <a:t>, B. (2009). </a:t>
            </a:r>
            <a:r>
              <a:rPr lang="de-DE" sz="1200" i="1" dirty="0">
                <a:latin typeface="Calibri" pitchFamily="34" charset="0"/>
                <a:cs typeface="Calibri" pitchFamily="34" charset="0"/>
              </a:rPr>
              <a:t>Zur Kennzeichnung von Lernumgebungen für den Mathematikunterricht der Grundschule. </a:t>
            </a:r>
            <a:endParaRPr lang="de-DE" sz="1200" i="1" dirty="0"/>
          </a:p>
        </p:txBody>
      </p:sp>
      <p:sp>
        <p:nvSpPr>
          <p:cNvPr id="20" name="Textfeld 19"/>
          <p:cNvSpPr txBox="1"/>
          <p:nvPr/>
        </p:nvSpPr>
        <p:spPr>
          <a:xfrm>
            <a:off x="323528" y="1196752"/>
            <a:ext cx="8064896" cy="1261884"/>
          </a:xfrm>
          <a:prstGeom prst="rect">
            <a:avLst/>
          </a:prstGeom>
          <a:noFill/>
        </p:spPr>
        <p:txBody>
          <a:bodyPr wrap="square" rtlCol="0">
            <a:spAutoFit/>
          </a:bodyPr>
          <a:lstStyle/>
          <a:p>
            <a:r>
              <a:rPr lang="de-DE" sz="2000" dirty="0">
                <a:latin typeface="Calibri" panose="020F0502020204030204" pitchFamily="34" charset="0"/>
              </a:rPr>
              <a:t>Der Terminus</a:t>
            </a:r>
            <a:r>
              <a:rPr lang="de-DE" sz="2000" i="1" dirty="0">
                <a:latin typeface="Calibri" panose="020F0502020204030204" pitchFamily="34" charset="0"/>
              </a:rPr>
              <a:t> Lernumgebung </a:t>
            </a:r>
            <a:r>
              <a:rPr lang="de-DE" sz="2000" dirty="0">
                <a:latin typeface="Calibri" panose="020F0502020204030204" pitchFamily="34" charset="0"/>
              </a:rPr>
              <a:t>als Erweiterung des üblichen Begriffs </a:t>
            </a:r>
            <a:r>
              <a:rPr lang="de-DE" sz="2000" i="1" dirty="0">
                <a:latin typeface="Calibri" panose="020F0502020204030204" pitchFamily="34" charset="0"/>
              </a:rPr>
              <a:t>Aufgabe </a:t>
            </a:r>
            <a:r>
              <a:rPr lang="de-DE" sz="2000" dirty="0">
                <a:latin typeface="Calibri" panose="020F0502020204030204" pitchFamily="34" charset="0"/>
              </a:rPr>
              <a:t>beschreibt im Wesentlichen eine </a:t>
            </a:r>
            <a:r>
              <a:rPr lang="de-DE" sz="2000" i="1" dirty="0">
                <a:latin typeface="Calibri" panose="020F0502020204030204" pitchFamily="34" charset="0"/>
              </a:rPr>
              <a:t>Arbeitssituation als Ganzes</a:t>
            </a:r>
            <a:r>
              <a:rPr lang="de-DE" sz="2000" dirty="0">
                <a:latin typeface="Calibri" panose="020F0502020204030204" pitchFamily="34" charset="0"/>
              </a:rPr>
              <a:t>, die aktiv entdeckendes und soziales Lernen ermöglichen und unterstützen soll. </a:t>
            </a:r>
          </a:p>
          <a:p>
            <a:pPr algn="r"/>
            <a:r>
              <a:rPr lang="de-DE" sz="1600" dirty="0" err="1">
                <a:latin typeface="Calibri" panose="020F0502020204030204" pitchFamily="34" charset="0"/>
              </a:rPr>
              <a:t>Wollring</a:t>
            </a:r>
            <a:r>
              <a:rPr lang="de-DE" sz="1600" dirty="0">
                <a:latin typeface="Calibri" panose="020F0502020204030204" pitchFamily="34" charset="0"/>
              </a:rPr>
              <a:t> (2009)</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6" name="Rechteck 6"/>
          <p:cNvSpPr>
            <a:spLocks noGrp="1" noChangeArrowheads="1"/>
          </p:cNvSpPr>
          <p:nvPr>
            <p:ph idx="1"/>
          </p:nvPr>
        </p:nvSpPr>
        <p:spPr>
          <a:xfrm>
            <a:off x="323528" y="1124744"/>
            <a:ext cx="8424936" cy="5062924"/>
          </a:xfrm>
        </p:spPr>
        <p:txBody>
          <a:bodyPr>
            <a:spAutoFit/>
          </a:bodyPr>
          <a:lstStyle/>
          <a:p>
            <a:pPr marL="0" indent="0">
              <a:buNone/>
            </a:pPr>
            <a:r>
              <a:rPr lang="de-DE" sz="1600" b="1" u="sng" dirty="0" smtClean="0">
                <a:solidFill>
                  <a:srgbClr val="327A86"/>
                </a:solidFill>
                <a:latin typeface="Calibri" pitchFamily="34" charset="0"/>
                <a:cs typeface="Calibri" pitchFamily="34" charset="0"/>
              </a:rPr>
              <a:t>http://</a:t>
            </a:r>
            <a:r>
              <a:rPr lang="de-DE" sz="1600" b="1" u="sng" dirty="0" err="1" smtClean="0">
                <a:solidFill>
                  <a:srgbClr val="327A86"/>
                </a:solidFill>
                <a:latin typeface="Calibri" pitchFamily="34" charset="0"/>
                <a:cs typeface="Calibri" pitchFamily="34" charset="0"/>
              </a:rPr>
              <a:t>primakom.dzlm.de</a:t>
            </a:r>
            <a:r>
              <a:rPr lang="de-DE" sz="1600" b="1" u="sng" dirty="0" smtClean="0">
                <a:solidFill>
                  <a:srgbClr val="327A86"/>
                </a:solidFill>
                <a:latin typeface="Calibri" pitchFamily="34" charset="0"/>
                <a:cs typeface="Calibri" pitchFamily="34" charset="0"/>
              </a:rPr>
              <a:t>/</a:t>
            </a:r>
            <a:r>
              <a:rPr lang="de-DE" sz="1600" b="1" u="sng" dirty="0" err="1" smtClean="0">
                <a:solidFill>
                  <a:srgbClr val="327A86"/>
                </a:solidFill>
                <a:latin typeface="Calibri" pitchFamily="34" charset="0"/>
                <a:cs typeface="Calibri" pitchFamily="34" charset="0"/>
              </a:rPr>
              <a:t>inhalte</a:t>
            </a:r>
            <a:r>
              <a:rPr lang="de-DE" sz="1600" b="1" u="sng" dirty="0" smtClean="0">
                <a:solidFill>
                  <a:srgbClr val="327A86"/>
                </a:solidFill>
                <a:latin typeface="Calibri" pitchFamily="34" charset="0"/>
                <a:cs typeface="Calibri" pitchFamily="34" charset="0"/>
              </a:rPr>
              <a:t>/daten-häufigkeit-wahrscheinlichkeit</a:t>
            </a:r>
            <a:endParaRPr lang="de-DE" sz="1600" dirty="0" smtClean="0">
              <a:latin typeface="Calibri" pitchFamily="34" charset="0"/>
              <a:cs typeface="Calibri" pitchFamily="34" charset="0"/>
            </a:endParaRPr>
          </a:p>
          <a:p>
            <a:r>
              <a:rPr lang="de-DE" sz="1600" dirty="0" smtClean="0">
                <a:latin typeface="Calibri" pitchFamily="34" charset="0"/>
                <a:cs typeface="Calibri" pitchFamily="34" charset="0"/>
              </a:rPr>
              <a:t>Eichler</a:t>
            </a:r>
            <a:r>
              <a:rPr lang="de-DE" sz="1600" dirty="0">
                <a:latin typeface="Calibri" pitchFamily="34" charset="0"/>
                <a:cs typeface="Calibri" pitchFamily="34" charset="0"/>
              </a:rPr>
              <a:t>, A., Vogel, M. (2012). </a:t>
            </a:r>
            <a:r>
              <a:rPr lang="de-DE" sz="1600" i="1" dirty="0">
                <a:latin typeface="Calibri" pitchFamily="34" charset="0"/>
                <a:cs typeface="Calibri" pitchFamily="34" charset="0"/>
              </a:rPr>
              <a:t>Leitidee Daten und Zufall</a:t>
            </a:r>
            <a:r>
              <a:rPr lang="de-DE" sz="1600" dirty="0">
                <a:latin typeface="Calibri" pitchFamily="34" charset="0"/>
                <a:cs typeface="Calibri" pitchFamily="34" charset="0"/>
              </a:rPr>
              <a:t>. Springer Spektrum</a:t>
            </a:r>
          </a:p>
          <a:p>
            <a:r>
              <a:rPr lang="de-DE" sz="1600" dirty="0" err="1">
                <a:latin typeface="Calibri" pitchFamily="34" charset="0"/>
                <a:cs typeface="Calibri" pitchFamily="34" charset="0"/>
              </a:rPr>
              <a:t>Kütting</a:t>
            </a:r>
            <a:r>
              <a:rPr lang="de-DE" sz="1600" dirty="0">
                <a:latin typeface="Calibri" pitchFamily="34" charset="0"/>
                <a:cs typeface="Calibri" pitchFamily="34" charset="0"/>
              </a:rPr>
              <a:t>, H., Sauer, M. J. (2011). </a:t>
            </a:r>
            <a:r>
              <a:rPr lang="de-DE" sz="1600" i="1" dirty="0">
                <a:latin typeface="Calibri" pitchFamily="34" charset="0"/>
                <a:cs typeface="Calibri" pitchFamily="34" charset="0"/>
              </a:rPr>
              <a:t>Elementare Stochastik. Mathematische Grundlagen und didaktische Konzepte</a:t>
            </a:r>
            <a:r>
              <a:rPr lang="de-DE" sz="1600" dirty="0">
                <a:latin typeface="Calibri" pitchFamily="34" charset="0"/>
                <a:cs typeface="Calibri" pitchFamily="34" charset="0"/>
              </a:rPr>
              <a:t>. Spektrum Akademischer Verlag</a:t>
            </a:r>
          </a:p>
          <a:p>
            <a:r>
              <a:rPr lang="de-DE" sz="1600" dirty="0">
                <a:latin typeface="Calibri" pitchFamily="34" charset="0"/>
                <a:cs typeface="Calibri" pitchFamily="34" charset="0"/>
              </a:rPr>
              <a:t>Neubert, B. (2012). </a:t>
            </a:r>
            <a:r>
              <a:rPr lang="de-DE" sz="1600" i="1" dirty="0">
                <a:latin typeface="Calibri" pitchFamily="34" charset="0"/>
                <a:cs typeface="Calibri" pitchFamily="34" charset="0"/>
              </a:rPr>
              <a:t>Leitidee: Daten, Häufigkeit und Wahrscheinlichkeit.</a:t>
            </a:r>
            <a:r>
              <a:rPr lang="de-DE" sz="1600" dirty="0">
                <a:latin typeface="Calibri" pitchFamily="34" charset="0"/>
                <a:cs typeface="Calibri" pitchFamily="34" charset="0"/>
              </a:rPr>
              <a:t> Mildenberger</a:t>
            </a:r>
          </a:p>
          <a:p>
            <a:r>
              <a:rPr lang="de-DE" sz="1600" dirty="0" err="1">
                <a:latin typeface="Calibri" pitchFamily="34" charset="0"/>
                <a:cs typeface="Calibri" pitchFamily="34" charset="0"/>
              </a:rPr>
              <a:t>Grassmann</a:t>
            </a:r>
            <a:r>
              <a:rPr lang="de-DE" sz="1600" dirty="0">
                <a:latin typeface="Calibri" pitchFamily="34" charset="0"/>
                <a:cs typeface="Calibri" pitchFamily="34" charset="0"/>
              </a:rPr>
              <a:t>, M., Eichler, K.-P., Mirwald, E., Nitsch, B. (2010).</a:t>
            </a:r>
            <a:r>
              <a:rPr lang="de-DE" sz="1600" i="1" dirty="0">
                <a:latin typeface="Calibri" pitchFamily="34" charset="0"/>
                <a:cs typeface="Calibri" pitchFamily="34" charset="0"/>
              </a:rPr>
              <a:t> Mathematikunterricht, Kompetent im Unterricht der Grundschule Bd. 5. </a:t>
            </a:r>
            <a:r>
              <a:rPr lang="de-DE" sz="1600" dirty="0">
                <a:latin typeface="Calibri" pitchFamily="34" charset="0"/>
                <a:cs typeface="Calibri" pitchFamily="34" charset="0"/>
              </a:rPr>
              <a:t>Schneider</a:t>
            </a:r>
          </a:p>
          <a:p>
            <a:r>
              <a:rPr lang="de-DE" sz="1600" dirty="0" err="1">
                <a:latin typeface="Calibri" pitchFamily="34" charset="0"/>
                <a:cs typeface="Calibri" pitchFamily="34" charset="0"/>
              </a:rPr>
              <a:t>Klunter</a:t>
            </a:r>
            <a:r>
              <a:rPr lang="de-DE" sz="1600" dirty="0">
                <a:latin typeface="Calibri" pitchFamily="34" charset="0"/>
                <a:cs typeface="Calibri" pitchFamily="34" charset="0"/>
              </a:rPr>
              <a:t>, M., Raudies, M., Veith, U. (2010). </a:t>
            </a:r>
            <a:r>
              <a:rPr lang="de-DE" sz="1600" i="1" dirty="0">
                <a:latin typeface="Calibri" pitchFamily="34" charset="0"/>
                <a:cs typeface="Calibri" pitchFamily="34" charset="0"/>
              </a:rPr>
              <a:t>Daten, Zufall und Wahrscheinlichkeit. Unterrichtsideen zum Beobachten und Kombinieren für die Klassen 1 und 2. Praxis Impulse.</a:t>
            </a:r>
            <a:r>
              <a:rPr lang="de-DE" sz="1600" dirty="0">
                <a:latin typeface="Calibri" pitchFamily="34" charset="0"/>
                <a:cs typeface="Calibri" pitchFamily="34" charset="0"/>
              </a:rPr>
              <a:t> Westermann</a:t>
            </a:r>
          </a:p>
          <a:p>
            <a:r>
              <a:rPr lang="de-DE" sz="1600" dirty="0" err="1">
                <a:latin typeface="Calibri" pitchFamily="34" charset="0"/>
                <a:cs typeface="Calibri" pitchFamily="34" charset="0"/>
              </a:rPr>
              <a:t>Klunter</a:t>
            </a:r>
            <a:r>
              <a:rPr lang="de-DE" sz="1600" dirty="0">
                <a:latin typeface="Calibri" pitchFamily="34" charset="0"/>
                <a:cs typeface="Calibri" pitchFamily="34" charset="0"/>
              </a:rPr>
              <a:t>, M., Raudies, M., Veith, U. (2010). </a:t>
            </a:r>
            <a:r>
              <a:rPr lang="de-DE" sz="1600" i="1" dirty="0">
                <a:latin typeface="Calibri" pitchFamily="34" charset="0"/>
                <a:cs typeface="Calibri" pitchFamily="34" charset="0"/>
              </a:rPr>
              <a:t>Daten, Zufall und Wahrscheinlichkeit. Unterrichtsideen zum Beobachten und Kombinieren für die Klassen 3 und 4. Praxis Impulse. </a:t>
            </a:r>
            <a:r>
              <a:rPr lang="de-DE" sz="1600" dirty="0">
                <a:latin typeface="Calibri" pitchFamily="34" charset="0"/>
                <a:cs typeface="Calibri" pitchFamily="34" charset="0"/>
              </a:rPr>
              <a:t>Westermann</a:t>
            </a:r>
          </a:p>
          <a:p>
            <a:r>
              <a:rPr lang="de-DE" sz="1600" dirty="0" err="1">
                <a:latin typeface="Calibri" pitchFamily="34" charset="0"/>
                <a:cs typeface="Calibri" pitchFamily="34" charset="0"/>
              </a:rPr>
              <a:t>Wollring</a:t>
            </a:r>
            <a:r>
              <a:rPr lang="de-DE" sz="1600" dirty="0">
                <a:latin typeface="Calibri" pitchFamily="34" charset="0"/>
                <a:cs typeface="Calibri" pitchFamily="34" charset="0"/>
              </a:rPr>
              <a:t>, B. (2009). Zur Kennzeichnung von Lernumgebungen für den Mathematikunterricht der Grundschule. In: </a:t>
            </a:r>
            <a:r>
              <a:rPr lang="de-DE" sz="1600" i="1" dirty="0">
                <a:latin typeface="Calibri" pitchFamily="34" charset="0"/>
                <a:cs typeface="Calibri" pitchFamily="34" charset="0"/>
              </a:rPr>
              <a:t>Peter-Koop et. al (</a:t>
            </a:r>
            <a:r>
              <a:rPr lang="de-DE" sz="1600" i="1" dirty="0" err="1">
                <a:latin typeface="Calibri" pitchFamily="34" charset="0"/>
                <a:cs typeface="Calibri" pitchFamily="34" charset="0"/>
              </a:rPr>
              <a:t>Hrsg</a:t>
            </a:r>
            <a:r>
              <a:rPr lang="de-DE" sz="1600" i="1" dirty="0">
                <a:latin typeface="Calibri" pitchFamily="34" charset="0"/>
                <a:cs typeface="Calibri" pitchFamily="34" charset="0"/>
              </a:rPr>
              <a:t>). Lernumgebungen - Ein Weg zum kompetenzorientierten Mathematikunterricht in der Grundschule. S. 9-23. </a:t>
            </a:r>
            <a:r>
              <a:rPr lang="de-DE" sz="1600" dirty="0">
                <a:latin typeface="Calibri" pitchFamily="34" charset="0"/>
                <a:cs typeface="Calibri" pitchFamily="34" charset="0"/>
              </a:rPr>
              <a:t>Mildenberger</a:t>
            </a:r>
          </a:p>
        </p:txBody>
      </p:sp>
      <p:sp>
        <p:nvSpPr>
          <p:cNvPr id="64514" name="Titel 1"/>
          <p:cNvSpPr>
            <a:spLocks noGrp="1"/>
          </p:cNvSpPr>
          <p:nvPr>
            <p:ph type="title"/>
          </p:nvPr>
        </p:nvSpPr>
        <p:spPr/>
        <p:txBody>
          <a:bodyPr>
            <a:normAutofit fontScale="90000"/>
          </a:bodyPr>
          <a:lstStyle/>
          <a:p>
            <a:r>
              <a:rPr lang="de-DE" sz="2800" dirty="0">
                <a:latin typeface="Calibri" pitchFamily="34" charset="0"/>
                <a:cs typeface="Calibri" pitchFamily="34" charset="0"/>
              </a:rPr>
              <a:t>Zum Nachlesen… Anregungen</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1588" indent="-3175">
              <a:spcBef>
                <a:spcPts val="1200"/>
              </a:spcBef>
              <a:buNone/>
            </a:pPr>
            <a:r>
              <a:rPr lang="de-DE" sz="1600" b="1" dirty="0"/>
              <a:t>Themenhefte fachdidaktischer Zeitschriften</a:t>
            </a:r>
          </a:p>
          <a:p>
            <a:pPr marL="284163" indent="-285750" algn="just">
              <a:spcBef>
                <a:spcPts val="0"/>
              </a:spcBef>
              <a:spcAft>
                <a:spcPts val="0"/>
              </a:spcAft>
              <a:buFont typeface="Wingdings" panose="05000000000000000000" pitchFamily="2" charset="2"/>
              <a:buChar char="§"/>
            </a:pPr>
            <a:r>
              <a:rPr lang="de-DE" sz="1600" dirty="0"/>
              <a:t> Grundschule (2010): </a:t>
            </a:r>
            <a:r>
              <a:rPr lang="de-DE" sz="1600" i="1" dirty="0"/>
              <a:t>Wahrscheinlich unwahrscheinlich </a:t>
            </a:r>
            <a:r>
              <a:rPr lang="de-DE" sz="1600" dirty="0">
                <a:latin typeface="Calibri" pitchFamily="34" charset="0"/>
                <a:cs typeface="Calibri" pitchFamily="34" charset="0"/>
              </a:rPr>
              <a:t>–</a:t>
            </a:r>
            <a:r>
              <a:rPr lang="de-DE" sz="1600" i="1" dirty="0"/>
              <a:t> Kombinatorik, Daten und </a:t>
            </a:r>
          </a:p>
          <a:p>
            <a:pPr marL="1588" indent="-3175" algn="just">
              <a:spcBef>
                <a:spcPts val="0"/>
              </a:spcBef>
              <a:spcAft>
                <a:spcPts val="300"/>
              </a:spcAft>
              <a:buNone/>
            </a:pPr>
            <a:r>
              <a:rPr lang="de-DE" sz="1600" i="1" dirty="0"/>
              <a:t>       Wahrscheinlichkeiten</a:t>
            </a:r>
            <a:r>
              <a:rPr lang="de-DE" sz="1600" dirty="0"/>
              <a:t>. Themenheft 5.</a:t>
            </a:r>
          </a:p>
          <a:p>
            <a:pPr marL="284163" indent="-285750" algn="just">
              <a:spcBef>
                <a:spcPts val="0"/>
              </a:spcBef>
              <a:spcAft>
                <a:spcPts val="300"/>
              </a:spcAft>
              <a:buFont typeface="Wingdings" panose="05000000000000000000" pitchFamily="2" charset="2"/>
              <a:buChar char="§"/>
            </a:pPr>
            <a:r>
              <a:rPr lang="de-DE" sz="1600" dirty="0"/>
              <a:t> Grundschule Mathematik (2010): </a:t>
            </a:r>
            <a:r>
              <a:rPr lang="de-DE" sz="1600" i="1" dirty="0"/>
              <a:t>Kombinatorik</a:t>
            </a:r>
            <a:r>
              <a:rPr lang="de-DE" sz="1600" dirty="0"/>
              <a:t>. Themenheft und Material Nr. 27.</a:t>
            </a:r>
          </a:p>
          <a:p>
            <a:pPr marL="284163" indent="-285750" algn="just">
              <a:spcBef>
                <a:spcPts val="0"/>
              </a:spcBef>
              <a:spcAft>
                <a:spcPts val="0"/>
              </a:spcAft>
              <a:buFont typeface="Wingdings" panose="05000000000000000000" pitchFamily="2" charset="2"/>
              <a:buChar char="§"/>
            </a:pPr>
            <a:r>
              <a:rPr lang="de-DE" sz="1600" dirty="0"/>
              <a:t> Grundschule Mathematik (2012): </a:t>
            </a:r>
            <a:r>
              <a:rPr lang="de-DE" sz="1600" i="1" dirty="0"/>
              <a:t>Wahrscheinlichkeit </a:t>
            </a:r>
            <a:r>
              <a:rPr lang="de-DE" sz="1600" dirty="0">
                <a:latin typeface="Calibri" pitchFamily="34" charset="0"/>
                <a:cs typeface="Calibri" pitchFamily="34" charset="0"/>
              </a:rPr>
              <a:t>–</a:t>
            </a:r>
            <a:r>
              <a:rPr lang="de-DE" sz="1600" i="1" dirty="0"/>
              <a:t> Mit dem Zufall spielen</a:t>
            </a:r>
            <a:r>
              <a:rPr lang="de-DE" sz="1600" dirty="0"/>
              <a:t>. Themenheft und  </a:t>
            </a:r>
          </a:p>
          <a:p>
            <a:pPr marL="1588" indent="-3175" algn="just">
              <a:spcBef>
                <a:spcPts val="0"/>
              </a:spcBef>
              <a:spcAft>
                <a:spcPts val="300"/>
              </a:spcAft>
              <a:buNone/>
            </a:pPr>
            <a:r>
              <a:rPr lang="de-DE" sz="1600" dirty="0"/>
              <a:t>       Material Nr. 32.</a:t>
            </a:r>
          </a:p>
          <a:p>
            <a:pPr marL="284163" indent="-285750" algn="just">
              <a:spcBef>
                <a:spcPts val="0"/>
              </a:spcBef>
              <a:spcAft>
                <a:spcPts val="300"/>
              </a:spcAft>
              <a:buFont typeface="Wingdings" panose="05000000000000000000" pitchFamily="2" charset="2"/>
              <a:buChar char="§"/>
            </a:pPr>
            <a:r>
              <a:rPr lang="de-DE" sz="1600" dirty="0"/>
              <a:t> Mathematik differenziert (2010): </a:t>
            </a:r>
            <a:r>
              <a:rPr lang="de-DE" sz="1600" i="1" dirty="0"/>
              <a:t>Daten, Häufigkeit, Wahrscheinlichkeit</a:t>
            </a:r>
            <a:r>
              <a:rPr lang="de-DE" sz="1600" dirty="0"/>
              <a:t>. Themenheft 3.</a:t>
            </a:r>
          </a:p>
          <a:p>
            <a:pPr marL="285750" indent="-285750" algn="just">
              <a:spcBef>
                <a:spcPts val="0"/>
              </a:spcBef>
              <a:spcAft>
                <a:spcPts val="0"/>
              </a:spcAft>
              <a:buFont typeface="Wingdings" panose="05000000000000000000" pitchFamily="2" charset="2"/>
              <a:buChar char="§"/>
            </a:pPr>
            <a:r>
              <a:rPr lang="de-DE" sz="1600" dirty="0"/>
              <a:t> Breiter, E., Pfeil, C., &amp; Neubert, B. (2009). Welche Möglichkeiten gibt es und wie viele? –   </a:t>
            </a:r>
          </a:p>
          <a:p>
            <a:pPr marL="0" indent="0" algn="just">
              <a:spcBef>
                <a:spcPts val="0"/>
              </a:spcBef>
              <a:spcAft>
                <a:spcPts val="0"/>
              </a:spcAft>
              <a:buNone/>
            </a:pPr>
            <a:r>
              <a:rPr lang="de-DE" sz="1600" dirty="0"/>
              <a:t>       Kombinatorische Überlegungen in der Vorweihnachtszeit. </a:t>
            </a:r>
            <a:r>
              <a:rPr lang="de-DE" sz="1600" i="1" dirty="0"/>
              <a:t>Praxis Grundschule</a:t>
            </a:r>
            <a:r>
              <a:rPr lang="de-DE" sz="1600" dirty="0"/>
              <a:t>, 6, S. </a:t>
            </a:r>
            <a:r>
              <a:rPr lang="de-DE" sz="1600" dirty="0" smtClean="0"/>
              <a:t>53–56</a:t>
            </a:r>
            <a:r>
              <a:rPr lang="de-DE" sz="1600" dirty="0"/>
              <a:t>.</a:t>
            </a:r>
          </a:p>
          <a:p>
            <a:pPr marL="0" indent="0">
              <a:spcBef>
                <a:spcPts val="1200"/>
              </a:spcBef>
              <a:buNone/>
            </a:pPr>
            <a:r>
              <a:rPr lang="de-DE" sz="1600" b="1" dirty="0"/>
              <a:t>Beiträge aus fachdidaktischen Zeitschriften</a:t>
            </a:r>
          </a:p>
          <a:p>
            <a:pPr marL="285750" indent="-285750" algn="just">
              <a:spcBef>
                <a:spcPts val="0"/>
              </a:spcBef>
              <a:spcAft>
                <a:spcPts val="0"/>
              </a:spcAft>
              <a:buFont typeface="Wingdings" panose="05000000000000000000" pitchFamily="2" charset="2"/>
              <a:buChar char="§"/>
            </a:pPr>
            <a:r>
              <a:rPr lang="de-DE" sz="1600" dirty="0"/>
              <a:t> </a:t>
            </a:r>
            <a:r>
              <a:rPr lang="de-DE" sz="1600" dirty="0" err="1"/>
              <a:t>Grassmann</a:t>
            </a:r>
            <a:r>
              <a:rPr lang="de-DE" sz="1600" dirty="0"/>
              <a:t>, M. (2002). Kombinatorische Aufgaben </a:t>
            </a:r>
            <a:r>
              <a:rPr lang="de-DE" sz="1600" dirty="0" smtClean="0"/>
              <a:t>– </a:t>
            </a:r>
            <a:r>
              <a:rPr lang="de-DE" sz="1600" dirty="0"/>
              <a:t>Herausforderungen für mathematisch </a:t>
            </a:r>
          </a:p>
          <a:p>
            <a:pPr marL="0" indent="0" algn="just">
              <a:spcBef>
                <a:spcPts val="0"/>
              </a:spcBef>
              <a:spcAft>
                <a:spcPts val="300"/>
              </a:spcAft>
              <a:buNone/>
            </a:pPr>
            <a:r>
              <a:rPr lang="de-DE" sz="1600" dirty="0"/>
              <a:t>       interessierte und begabte Kinder. </a:t>
            </a:r>
            <a:r>
              <a:rPr lang="de-DE" sz="1600" i="1" dirty="0"/>
              <a:t>Grundschule</a:t>
            </a:r>
            <a:r>
              <a:rPr lang="de-DE" sz="1600" dirty="0"/>
              <a:t>, 6, S. </a:t>
            </a:r>
            <a:r>
              <a:rPr lang="de-DE" sz="1600" dirty="0" smtClean="0"/>
              <a:t>18–25</a:t>
            </a:r>
            <a:r>
              <a:rPr lang="de-DE" sz="1600" dirty="0"/>
              <a:t>.</a:t>
            </a:r>
          </a:p>
          <a:p>
            <a:pPr marL="285750" indent="-285750" algn="just">
              <a:spcBef>
                <a:spcPts val="0"/>
              </a:spcBef>
              <a:spcAft>
                <a:spcPts val="0"/>
              </a:spcAft>
              <a:buFont typeface="Wingdings" panose="05000000000000000000" pitchFamily="2" charset="2"/>
              <a:buChar char="§"/>
            </a:pPr>
            <a:r>
              <a:rPr lang="de-DE" sz="1600" dirty="0"/>
              <a:t> </a:t>
            </a:r>
            <a:r>
              <a:rPr lang="de-DE" sz="1600" dirty="0" err="1"/>
              <a:t>Klunter</a:t>
            </a:r>
            <a:r>
              <a:rPr lang="de-DE" sz="1600" dirty="0"/>
              <a:t>, M., &amp; Raudies, M. (2010). So ein Zirkus! </a:t>
            </a:r>
            <a:r>
              <a:rPr lang="de-DE" sz="1600" dirty="0">
                <a:latin typeface="Calibri" pitchFamily="34" charset="0"/>
                <a:cs typeface="Calibri" pitchFamily="34" charset="0"/>
              </a:rPr>
              <a:t>–</a:t>
            </a:r>
            <a:r>
              <a:rPr lang="de-DE" sz="1600" dirty="0"/>
              <a:t> Wie lösen Kinder mit unterschiedlicher </a:t>
            </a:r>
          </a:p>
          <a:p>
            <a:pPr marL="0" indent="0" algn="just">
              <a:spcBef>
                <a:spcPts val="0"/>
              </a:spcBef>
              <a:spcAft>
                <a:spcPts val="300"/>
              </a:spcAft>
              <a:buNone/>
            </a:pPr>
            <a:r>
              <a:rPr lang="de-DE" sz="1600" dirty="0"/>
              <a:t>       Leistungsfähigkeit kombinatorische Aufgaben?. </a:t>
            </a:r>
            <a:r>
              <a:rPr lang="de-DE" sz="1600" i="1" dirty="0"/>
              <a:t>Grundschule</a:t>
            </a:r>
            <a:r>
              <a:rPr lang="de-DE" sz="1600" dirty="0"/>
              <a:t>, 5, S. </a:t>
            </a:r>
            <a:r>
              <a:rPr lang="de-DE" sz="1600" dirty="0" smtClean="0"/>
              <a:t>30–32</a:t>
            </a:r>
            <a:r>
              <a:rPr lang="de-DE" sz="1600" dirty="0"/>
              <a:t>.</a:t>
            </a:r>
          </a:p>
          <a:p>
            <a:pPr marL="285750" indent="-285750" algn="just">
              <a:spcBef>
                <a:spcPts val="0"/>
              </a:spcBef>
              <a:spcAft>
                <a:spcPts val="0"/>
              </a:spcAft>
              <a:buFont typeface="Wingdings" panose="05000000000000000000" pitchFamily="2" charset="2"/>
              <a:buChar char="§"/>
            </a:pPr>
            <a:r>
              <a:rPr lang="de-DE" sz="1600" dirty="0"/>
              <a:t> Vorpahl, A. (2011). Kombinatorische Aufgabenstellungen </a:t>
            </a:r>
            <a:r>
              <a:rPr lang="de-DE" sz="1600" dirty="0">
                <a:latin typeface="Calibri" pitchFamily="34" charset="0"/>
                <a:cs typeface="Calibri" pitchFamily="34" charset="0"/>
              </a:rPr>
              <a:t>–</a:t>
            </a:r>
            <a:r>
              <a:rPr lang="de-DE" sz="1600" dirty="0"/>
              <a:t> Anlässe zum Kommunizieren und</a:t>
            </a:r>
          </a:p>
          <a:p>
            <a:pPr marL="0" indent="0" algn="just">
              <a:spcBef>
                <a:spcPts val="0"/>
              </a:spcBef>
              <a:spcAft>
                <a:spcPts val="0"/>
              </a:spcAft>
              <a:buNone/>
            </a:pPr>
            <a:r>
              <a:rPr lang="de-DE" sz="1600" dirty="0"/>
              <a:t>       Argumentieren. </a:t>
            </a:r>
            <a:r>
              <a:rPr lang="de-DE" sz="1600" i="1" dirty="0"/>
              <a:t>Praxis Grundschule</a:t>
            </a:r>
            <a:r>
              <a:rPr lang="de-DE" sz="1600" dirty="0"/>
              <a:t>, 6, S. </a:t>
            </a:r>
            <a:r>
              <a:rPr lang="de-DE" sz="1600" dirty="0" smtClean="0"/>
              <a:t>18–26</a:t>
            </a:r>
            <a:r>
              <a:rPr lang="de-DE" sz="1600" dirty="0"/>
              <a:t>.</a:t>
            </a:r>
          </a:p>
          <a:p>
            <a:pPr>
              <a:buNone/>
            </a:pPr>
            <a:endParaRPr lang="de-DE" sz="1600" dirty="0"/>
          </a:p>
        </p:txBody>
      </p:sp>
      <p:sp>
        <p:nvSpPr>
          <p:cNvPr id="3" name="Titel 2"/>
          <p:cNvSpPr>
            <a:spLocks noGrp="1"/>
          </p:cNvSpPr>
          <p:nvPr>
            <p:ph type="title"/>
          </p:nvPr>
        </p:nvSpPr>
        <p:spPr/>
        <p:txBody>
          <a:bodyPr>
            <a:normAutofit fontScale="90000"/>
          </a:bodyPr>
          <a:lstStyle/>
          <a:p>
            <a:r>
              <a:rPr lang="de-DE" dirty="0"/>
              <a:t>Literatur</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el 1"/>
          <p:cNvSpPr>
            <a:spLocks noGrp="1"/>
          </p:cNvSpPr>
          <p:nvPr>
            <p:ph type="title"/>
          </p:nvPr>
        </p:nvSpPr>
        <p:spPr/>
        <p:txBody>
          <a:bodyPr>
            <a:normAutofit/>
          </a:bodyPr>
          <a:lstStyle/>
          <a:p>
            <a:r>
              <a:rPr lang="de-DE" sz="2400" b="1" dirty="0" smtClean="0">
                <a:latin typeface="Calibri" pitchFamily="34" charset="0"/>
                <a:cs typeface="Calibri" pitchFamily="34" charset="0"/>
              </a:rPr>
              <a:t>Ablauf</a:t>
            </a:r>
            <a:endParaRPr lang="de-DE" sz="2000" dirty="0" smtClean="0">
              <a:latin typeface="Calibri" pitchFamily="34" charset="0"/>
              <a:cs typeface="Calibri"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3855290040"/>
              </p:ext>
            </p:extLst>
          </p:nvPr>
        </p:nvGraphicFramePr>
        <p:xfrm>
          <a:off x="1127702" y="1124745"/>
          <a:ext cx="6888596" cy="5121379"/>
        </p:xfrm>
        <a:graphic>
          <a:graphicData uri="http://schemas.openxmlformats.org/drawingml/2006/table">
            <a:tbl>
              <a:tblPr firstRow="1" bandRow="1">
                <a:tableStyleId>{5C22544A-7EE6-4342-B048-85BDC9FD1C3A}</a:tableStyleId>
              </a:tblPr>
              <a:tblGrid>
                <a:gridCol w="1500082">
                  <a:extLst>
                    <a:ext uri="{9D8B030D-6E8A-4147-A177-3AD203B41FA5}">
                      <a16:colId xmlns:a16="http://schemas.microsoft.com/office/drawing/2014/main" val="20000"/>
                    </a:ext>
                  </a:extLst>
                </a:gridCol>
                <a:gridCol w="5388514">
                  <a:extLst>
                    <a:ext uri="{9D8B030D-6E8A-4147-A177-3AD203B41FA5}">
                      <a16:colId xmlns:a16="http://schemas.microsoft.com/office/drawing/2014/main" val="20001"/>
                    </a:ext>
                  </a:extLst>
                </a:gridCol>
              </a:tblGrid>
              <a:tr h="360000">
                <a:tc>
                  <a:txBody>
                    <a:bodyPr/>
                    <a:lstStyle/>
                    <a:p>
                      <a:endParaRPr lang="de-DE" dirty="0"/>
                    </a:p>
                  </a:txBody>
                  <a:tcPr/>
                </a:tc>
                <a:tc>
                  <a:txBody>
                    <a:bodyPr/>
                    <a:lstStyle/>
                    <a:p>
                      <a:endParaRPr lang="de-DE" sz="500" dirty="0"/>
                    </a:p>
                  </a:txBody>
                  <a:tcPr/>
                </a:tc>
                <a:extLst>
                  <a:ext uri="{0D108BD9-81ED-4DB2-BD59-A6C34878D82A}">
                    <a16:rowId xmlns:a16="http://schemas.microsoft.com/office/drawing/2014/main" val="10000"/>
                  </a:ext>
                </a:extLst>
              </a:tr>
              <a:tr h="930383">
                <a:tc>
                  <a:txBody>
                    <a:bodyPr/>
                    <a:lstStyle/>
                    <a:p>
                      <a:pPr marL="0" marR="0" lvl="0" indent="0" algn="l" defTabSz="457200" rtl="0" eaLnBrk="0" fontAlgn="base" latinLnBrk="0" hangingPunct="0">
                        <a:lnSpc>
                          <a:spcPct val="100000"/>
                        </a:lnSpc>
                        <a:spcBef>
                          <a:spcPts val="575"/>
                        </a:spcBef>
                        <a:spcAft>
                          <a:spcPts val="600"/>
                        </a:spcAft>
                        <a:buClrTx/>
                        <a:buSzTx/>
                        <a:buFontTx/>
                        <a:buNone/>
                        <a:tabLst/>
                      </a:pPr>
                      <a:r>
                        <a:rPr kumimoji="0" lang="de-DE" sz="1800" b="1" i="0" u="none" strike="noStrike" kern="1200" cap="none" normalizeH="0" baseline="0" dirty="0" smtClean="0">
                          <a:ln>
                            <a:noFill/>
                          </a:ln>
                          <a:solidFill>
                            <a:schemeClr val="tx1"/>
                          </a:solidFill>
                          <a:effectLst/>
                          <a:latin typeface="Calibri" pitchFamily="34" charset="0"/>
                          <a:ea typeface="MS PGothic" pitchFamily="34" charset="-128"/>
                          <a:cs typeface="Calibri" pitchFamily="34" charset="0"/>
                        </a:rPr>
                        <a:t>... Uhr</a:t>
                      </a:r>
                    </a:p>
                  </a:txBody>
                  <a:tcPr horzOverflow="overflow"/>
                </a:tc>
                <a:tc>
                  <a:txBody>
                    <a:bodyPr/>
                    <a:lstStyle/>
                    <a:p>
                      <a:pPr marL="0" marR="0" lvl="0" indent="0" algn="l" defTabSz="457200" rtl="0" eaLnBrk="0" fontAlgn="base" latinLnBrk="0" hangingPunct="0">
                        <a:lnSpc>
                          <a:spcPct val="100000"/>
                        </a:lnSpc>
                        <a:spcBef>
                          <a:spcPts val="575"/>
                        </a:spcBef>
                        <a:spcAft>
                          <a:spcPts val="600"/>
                        </a:spcAft>
                        <a:buClrTx/>
                        <a:buSzTx/>
                        <a:buFontTx/>
                        <a:buNone/>
                        <a:tabLst/>
                      </a:pPr>
                      <a:r>
                        <a:rPr kumimoji="0" lang="de-DE" sz="1800" b="1" i="0" u="none" strike="noStrike" cap="none" normalizeH="0" baseline="0" dirty="0" smtClean="0">
                          <a:ln>
                            <a:noFill/>
                          </a:ln>
                          <a:solidFill>
                            <a:schemeClr val="tx1"/>
                          </a:solidFill>
                          <a:effectLst/>
                          <a:latin typeface="Calibri" pitchFamily="34" charset="0"/>
                          <a:ea typeface="MS PGothic" pitchFamily="34" charset="-128"/>
                          <a:cs typeface="Calibri" pitchFamily="34" charset="0"/>
                        </a:rPr>
                        <a:t>Herzlich willkommen</a:t>
                      </a:r>
                      <a:r>
                        <a:rPr kumimoji="0" lang="de-DE" sz="1800" b="1" i="0" u="none" strike="noStrike" cap="none" normalizeH="0" baseline="0" dirty="0" smtClean="0">
                          <a:ln>
                            <a:noFill/>
                          </a:ln>
                          <a:solidFill>
                            <a:schemeClr val="tx1"/>
                          </a:solidFill>
                          <a:effectLst/>
                          <a:latin typeface="Calibri" pitchFamily="34" charset="0"/>
                          <a:ea typeface="MS PGothic" pitchFamily="34" charset="-128"/>
                          <a:cs typeface="Calibri" pitchFamily="34" charset="0"/>
                        </a:rPr>
                        <a:t>…</a:t>
                      </a:r>
                      <a:endParaRPr kumimoji="0" lang="de-DE" sz="1800" b="1" i="0" u="none" strike="noStrike" cap="none" normalizeH="0" baseline="0" dirty="0" smtClean="0">
                        <a:ln>
                          <a:noFill/>
                        </a:ln>
                        <a:solidFill>
                          <a:schemeClr val="tx1"/>
                        </a:solidFill>
                        <a:effectLst/>
                        <a:latin typeface="Calibri" pitchFamily="34" charset="0"/>
                        <a:ea typeface="MS PGothic" pitchFamily="34" charset="-128"/>
                        <a:cs typeface="Calibri" pitchFamily="34" charset="0"/>
                      </a:endParaRPr>
                    </a:p>
                  </a:txBody>
                  <a:tcPr horzOverflow="overflow"/>
                </a:tc>
                <a:extLst>
                  <a:ext uri="{0D108BD9-81ED-4DB2-BD59-A6C34878D82A}">
                    <a16:rowId xmlns:a16="http://schemas.microsoft.com/office/drawing/2014/main" val="10001"/>
                  </a:ext>
                </a:extLst>
              </a:tr>
              <a:tr h="1224136">
                <a:tc>
                  <a:txBody>
                    <a:bodyPr/>
                    <a:lstStyle/>
                    <a:p>
                      <a:pPr marL="0" marR="0" lvl="0" indent="0" algn="l" defTabSz="457200" rtl="0" eaLnBrk="0" fontAlgn="base" latinLnBrk="0" hangingPunct="0">
                        <a:lnSpc>
                          <a:spcPct val="100000"/>
                        </a:lnSpc>
                        <a:spcBef>
                          <a:spcPts val="575"/>
                        </a:spcBef>
                        <a:spcAft>
                          <a:spcPts val="600"/>
                        </a:spcAft>
                        <a:buClrTx/>
                        <a:buSzTx/>
                        <a:buFontTx/>
                        <a:buNone/>
                        <a:tabLst/>
                        <a:defRPr/>
                      </a:pPr>
                      <a:r>
                        <a:rPr kumimoji="0" lang="de-DE" sz="1800" b="1" i="0" u="none" strike="noStrike" kern="1200" cap="none" normalizeH="0" baseline="0" dirty="0" smtClean="0">
                          <a:ln>
                            <a:noFill/>
                          </a:ln>
                          <a:solidFill>
                            <a:schemeClr val="tx1"/>
                          </a:solidFill>
                          <a:effectLst/>
                          <a:latin typeface="Calibri" pitchFamily="34" charset="0"/>
                          <a:ea typeface="MS PGothic" pitchFamily="34" charset="-128"/>
                          <a:cs typeface="Calibri" pitchFamily="34" charset="0"/>
                        </a:rPr>
                        <a:t>... Uhr</a:t>
                      </a:r>
                    </a:p>
                    <a:p>
                      <a:pPr marL="0" marR="0" lvl="0" indent="0" algn="l" defTabSz="457200" rtl="0" eaLnBrk="0" fontAlgn="base" latinLnBrk="0" hangingPunct="0">
                        <a:lnSpc>
                          <a:spcPct val="100000"/>
                        </a:lnSpc>
                        <a:spcBef>
                          <a:spcPts val="575"/>
                        </a:spcBef>
                        <a:spcAft>
                          <a:spcPts val="600"/>
                        </a:spcAft>
                        <a:buClrTx/>
                        <a:buSzTx/>
                        <a:buFontTx/>
                        <a:buNone/>
                        <a:tabLst/>
                      </a:pPr>
                      <a:endParaRPr kumimoji="0" lang="de-DE" sz="1800" b="1" i="0" u="none" strike="noStrike" kern="1200" cap="none" normalizeH="0" baseline="0" dirty="0" smtClean="0">
                        <a:ln>
                          <a:noFill/>
                        </a:ln>
                        <a:solidFill>
                          <a:schemeClr val="tx1"/>
                        </a:solidFill>
                        <a:effectLst/>
                        <a:latin typeface="Calibri" pitchFamily="34" charset="0"/>
                        <a:ea typeface="MS PGothic" pitchFamily="34" charset="-128"/>
                        <a:cs typeface="Calibri" pitchFamily="34" charset="0"/>
                      </a:endParaRPr>
                    </a:p>
                  </a:txBody>
                  <a:tcPr horzOverflow="overflow"/>
                </a:tc>
                <a:tc>
                  <a:txBody>
                    <a:bodyPr/>
                    <a:lstStyle/>
                    <a:p>
                      <a:pPr marL="0" marR="0" lvl="0" indent="0" algn="l" defTabSz="457200" rtl="0" eaLnBrk="0" fontAlgn="base" latinLnBrk="0" hangingPunct="0">
                        <a:lnSpc>
                          <a:spcPct val="100000"/>
                        </a:lnSpc>
                        <a:spcBef>
                          <a:spcPts val="575"/>
                        </a:spcBef>
                        <a:spcAft>
                          <a:spcPts val="600"/>
                        </a:spcAft>
                        <a:buClrTx/>
                        <a:buSzTx/>
                        <a:buFontTx/>
                        <a:buNone/>
                        <a:tabLst/>
                      </a:pPr>
                      <a:r>
                        <a:rPr lang="de-DE" altLang="de-DE" sz="1800" b="1" dirty="0" smtClean="0">
                          <a:latin typeface="Calibri" pitchFamily="34" charset="0"/>
                          <a:cs typeface="Calibri" pitchFamily="34" charset="0"/>
                        </a:rPr>
                        <a:t>Leitidee Daten und Zufall</a:t>
                      </a:r>
                      <a:endParaRPr kumimoji="0" lang="de-DE" sz="1800" b="1" i="0" u="none" strike="noStrike" cap="none" normalizeH="0" baseline="0" dirty="0" smtClean="0">
                        <a:ln>
                          <a:noFill/>
                        </a:ln>
                        <a:solidFill>
                          <a:schemeClr val="tx1"/>
                        </a:solidFill>
                        <a:effectLst/>
                        <a:latin typeface="Calibri" pitchFamily="34" charset="0"/>
                        <a:ea typeface="MS PGothic" pitchFamily="34" charset="-128"/>
                        <a:cs typeface="Calibri" pitchFamily="34" charset="0"/>
                      </a:endParaRPr>
                    </a:p>
                    <a:p>
                      <a:pPr marL="0" marR="0" lvl="0" indent="0" algn="l" defTabSz="457200" rtl="0" eaLnBrk="0" fontAlgn="base" latinLnBrk="0" hangingPunct="0">
                        <a:lnSpc>
                          <a:spcPct val="100000"/>
                        </a:lnSpc>
                        <a:spcBef>
                          <a:spcPts val="575"/>
                        </a:spcBef>
                        <a:spcAft>
                          <a:spcPts val="600"/>
                        </a:spcAft>
                        <a:buClrTx/>
                        <a:buSzTx/>
                        <a:buFontTx/>
                        <a:buNone/>
                        <a:tabLst/>
                        <a:defRPr/>
                      </a:pPr>
                      <a:r>
                        <a:rPr kumimoji="0" lang="de-DE" sz="1800" b="0" i="0" u="none" strike="noStrike" kern="0" cap="none" spc="0" normalizeH="0" baseline="0" dirty="0" smtClean="0">
                          <a:ln>
                            <a:noFill/>
                          </a:ln>
                          <a:solidFill>
                            <a:schemeClr val="tx1"/>
                          </a:solidFill>
                          <a:effectLst/>
                          <a:uLnTx/>
                          <a:uFillTx/>
                          <a:latin typeface="Calibri" pitchFamily="34" charset="0"/>
                          <a:ea typeface="+mn-ea"/>
                          <a:cs typeface="Calibri" pitchFamily="34" charset="0"/>
                        </a:rPr>
                        <a:t>KMK-Bildungsstandards  und Anforderungen im Lehrplan</a:t>
                      </a:r>
                    </a:p>
                  </a:txBody>
                  <a:tcPr horzOverflow="overflow"/>
                </a:tc>
                <a:extLst>
                  <a:ext uri="{0D108BD9-81ED-4DB2-BD59-A6C34878D82A}">
                    <a16:rowId xmlns:a16="http://schemas.microsoft.com/office/drawing/2014/main" val="10002"/>
                  </a:ext>
                </a:extLst>
              </a:tr>
              <a:tr h="864096">
                <a:tc>
                  <a:txBody>
                    <a:bodyPr/>
                    <a:lstStyle/>
                    <a:p>
                      <a:pPr marL="0" marR="0" lvl="0" indent="0" algn="l" defTabSz="457200" rtl="0" eaLnBrk="0" fontAlgn="base" latinLnBrk="0" hangingPunct="0">
                        <a:lnSpc>
                          <a:spcPct val="100000"/>
                        </a:lnSpc>
                        <a:spcBef>
                          <a:spcPts val="575"/>
                        </a:spcBef>
                        <a:spcAft>
                          <a:spcPts val="600"/>
                        </a:spcAft>
                        <a:buClrTx/>
                        <a:buSzTx/>
                        <a:buFontTx/>
                        <a:buNone/>
                        <a:tabLst/>
                        <a:defRPr/>
                      </a:pPr>
                      <a:r>
                        <a:rPr kumimoji="0" lang="de-DE" sz="1800" b="1" i="0" u="none" strike="noStrike" kern="1200" cap="none" normalizeH="0" baseline="0" dirty="0" smtClean="0">
                          <a:ln>
                            <a:noFill/>
                          </a:ln>
                          <a:solidFill>
                            <a:schemeClr val="tx1"/>
                          </a:solidFill>
                          <a:effectLst/>
                          <a:latin typeface="Calibri" pitchFamily="34" charset="0"/>
                          <a:ea typeface="MS PGothic" pitchFamily="34" charset="-128"/>
                          <a:cs typeface="Calibri" pitchFamily="34" charset="0"/>
                        </a:rPr>
                        <a:t>... Uhr</a:t>
                      </a:r>
                    </a:p>
                    <a:p>
                      <a:pPr marL="0" marR="0" lvl="0" indent="0" algn="l" defTabSz="457200" rtl="0" eaLnBrk="0" fontAlgn="base" latinLnBrk="0" hangingPunct="0">
                        <a:lnSpc>
                          <a:spcPct val="100000"/>
                        </a:lnSpc>
                        <a:spcBef>
                          <a:spcPts val="575"/>
                        </a:spcBef>
                        <a:spcAft>
                          <a:spcPts val="600"/>
                        </a:spcAft>
                        <a:buClrTx/>
                        <a:buSzTx/>
                        <a:buFontTx/>
                        <a:buNone/>
                        <a:tabLst/>
                      </a:pPr>
                      <a:endParaRPr kumimoji="0" lang="de-DE" sz="1800" b="1" i="0" u="none" strike="noStrike" kern="1200" cap="none" normalizeH="0" baseline="0" dirty="0" smtClean="0">
                        <a:ln>
                          <a:noFill/>
                        </a:ln>
                        <a:solidFill>
                          <a:schemeClr val="tx1"/>
                        </a:solidFill>
                        <a:effectLst/>
                        <a:latin typeface="Calibri" pitchFamily="34" charset="0"/>
                        <a:ea typeface="MS PGothic" pitchFamily="34" charset="-128"/>
                        <a:cs typeface="Calibri" pitchFamily="34" charset="0"/>
                      </a:endParaRPr>
                    </a:p>
                  </a:txBody>
                  <a:tcPr horzOverflow="overflow"/>
                </a:tc>
                <a:tc>
                  <a:txBody>
                    <a:bodyPr/>
                    <a:lstStyle/>
                    <a:p>
                      <a:pPr marL="0" marR="0" lvl="0" indent="0" algn="l" defTabSz="457200" rtl="0" eaLnBrk="0" fontAlgn="base" latinLnBrk="0" hangingPunct="0">
                        <a:lnSpc>
                          <a:spcPct val="100000"/>
                        </a:lnSpc>
                        <a:spcBef>
                          <a:spcPts val="575"/>
                        </a:spcBef>
                        <a:spcAft>
                          <a:spcPts val="600"/>
                        </a:spcAft>
                        <a:buClrTx/>
                        <a:buSzTx/>
                        <a:buFontTx/>
                        <a:buNone/>
                        <a:tabLst/>
                      </a:pPr>
                      <a:r>
                        <a:rPr kumimoji="0" lang="de-DE" sz="1800" b="1" i="0" u="none" strike="noStrike" cap="none" normalizeH="0" baseline="0" dirty="0" smtClean="0">
                          <a:ln>
                            <a:noFill/>
                          </a:ln>
                          <a:solidFill>
                            <a:schemeClr val="tx1"/>
                          </a:solidFill>
                          <a:effectLst/>
                          <a:latin typeface="Calibri" pitchFamily="34" charset="0"/>
                          <a:ea typeface="MS PGothic" pitchFamily="34" charset="-128"/>
                          <a:cs typeface="Calibri" pitchFamily="34" charset="0"/>
                        </a:rPr>
                        <a:t>Aufgaben – zur Illustration von Anforderungen</a:t>
                      </a:r>
                    </a:p>
                    <a:p>
                      <a:pPr marL="0" marR="0" lvl="0" indent="0" algn="l" defTabSz="457200" rtl="0" eaLnBrk="0" fontAlgn="base" latinLnBrk="0" hangingPunct="0">
                        <a:lnSpc>
                          <a:spcPct val="40000"/>
                        </a:lnSpc>
                        <a:spcBef>
                          <a:spcPts val="575"/>
                        </a:spcBef>
                        <a:spcAft>
                          <a:spcPts val="600"/>
                        </a:spcAft>
                        <a:buClrTx/>
                        <a:buSzTx/>
                        <a:buFontTx/>
                        <a:buNone/>
                        <a:tabLst/>
                        <a:defRPr/>
                      </a:pPr>
                      <a:r>
                        <a:rPr kumimoji="0" lang="de-DE" altLang="de-DE" sz="1800" b="0" i="0" u="none" strike="noStrike" kern="0" cap="none" spc="0" normalizeH="0" baseline="0" noProof="0" dirty="0" smtClean="0">
                          <a:ln>
                            <a:noFill/>
                          </a:ln>
                          <a:solidFill>
                            <a:schemeClr val="tx1"/>
                          </a:solidFill>
                          <a:effectLst/>
                          <a:uLnTx/>
                          <a:uFillTx/>
                          <a:latin typeface="Calibri" pitchFamily="34" charset="0"/>
                          <a:ea typeface="+mn-ea"/>
                          <a:cs typeface="Calibri" pitchFamily="34" charset="0"/>
                        </a:rPr>
                        <a:t>Aufgaben entwickeln und variieren</a:t>
                      </a:r>
                      <a:endParaRPr kumimoji="0" lang="de-DE" altLang="de-DE" sz="1800" b="0" i="0" u="none" strike="noStrike" kern="0" cap="none" spc="0" normalizeH="0" baseline="0" noProof="0" dirty="0">
                        <a:ln>
                          <a:noFill/>
                        </a:ln>
                        <a:solidFill>
                          <a:schemeClr val="tx1"/>
                        </a:solidFill>
                        <a:effectLst/>
                        <a:uLnTx/>
                        <a:uFillTx/>
                        <a:latin typeface="Calibri" pitchFamily="34" charset="0"/>
                        <a:ea typeface="+mn-ea"/>
                        <a:cs typeface="Calibri" pitchFamily="34" charset="0"/>
                      </a:endParaRPr>
                    </a:p>
                  </a:txBody>
                  <a:tcPr horzOverflow="overflow"/>
                </a:tc>
                <a:extLst>
                  <a:ext uri="{0D108BD9-81ED-4DB2-BD59-A6C34878D82A}">
                    <a16:rowId xmlns:a16="http://schemas.microsoft.com/office/drawing/2014/main" val="10003"/>
                  </a:ext>
                </a:extLst>
              </a:tr>
              <a:tr h="1080120">
                <a:tc>
                  <a:txBody>
                    <a:bodyPr/>
                    <a:lstStyle/>
                    <a:p>
                      <a:pPr marL="0" marR="0" lvl="0" indent="0" algn="l" defTabSz="457200" rtl="0" eaLnBrk="0" fontAlgn="base" latinLnBrk="0" hangingPunct="0">
                        <a:lnSpc>
                          <a:spcPct val="100000"/>
                        </a:lnSpc>
                        <a:spcBef>
                          <a:spcPts val="575"/>
                        </a:spcBef>
                        <a:spcAft>
                          <a:spcPts val="600"/>
                        </a:spcAft>
                        <a:buClrTx/>
                        <a:buSzTx/>
                        <a:buFontTx/>
                        <a:buNone/>
                        <a:tabLst/>
                        <a:defRPr/>
                      </a:pPr>
                      <a:r>
                        <a:rPr kumimoji="0" lang="de-DE" sz="1800" b="1" i="0" u="none" strike="noStrike" kern="1200" cap="none" normalizeH="0" baseline="0" dirty="0" smtClean="0">
                          <a:ln>
                            <a:noFill/>
                          </a:ln>
                          <a:solidFill>
                            <a:schemeClr val="tx1"/>
                          </a:solidFill>
                          <a:effectLst/>
                          <a:latin typeface="Calibri" pitchFamily="34" charset="0"/>
                          <a:ea typeface="MS PGothic" pitchFamily="34" charset="-128"/>
                          <a:cs typeface="Calibri" pitchFamily="34" charset="0"/>
                        </a:rPr>
                        <a:t>... Uhr</a:t>
                      </a:r>
                    </a:p>
                  </a:txBody>
                  <a:tcPr horzOverflow="overflow"/>
                </a:tc>
                <a:tc>
                  <a:txBody>
                    <a:bodyPr/>
                    <a:lstStyle/>
                    <a:p>
                      <a:pPr marL="341313" marR="0" lvl="0" indent="-342900" algn="l" defTabSz="914400" rtl="0" eaLnBrk="1" fontAlgn="base" latinLnBrk="0" hangingPunct="1">
                        <a:lnSpc>
                          <a:spcPct val="100000"/>
                        </a:lnSpc>
                        <a:spcBef>
                          <a:spcPts val="0"/>
                        </a:spcBef>
                        <a:spcAft>
                          <a:spcPts val="0"/>
                        </a:spcAft>
                        <a:buClr>
                          <a:srgbClr val="CBB98A"/>
                        </a:buClr>
                        <a:buSzTx/>
                        <a:buFont typeface="Wingdings" pitchFamily="2" charset="2"/>
                        <a:buNone/>
                        <a:tabLst/>
                        <a:defRPr/>
                      </a:pPr>
                      <a:r>
                        <a:rPr lang="de-DE" altLang="de-DE" sz="1800" b="1" kern="1200" noProof="0" dirty="0" smtClean="0">
                          <a:solidFill>
                            <a:schemeClr val="dk1"/>
                          </a:solidFill>
                          <a:latin typeface="Calibri" pitchFamily="34" charset="0"/>
                          <a:ea typeface="+mn-ea"/>
                          <a:cs typeface="Calibri" pitchFamily="34" charset="0"/>
                        </a:rPr>
                        <a:t>Vernetzung</a:t>
                      </a:r>
                    </a:p>
                    <a:p>
                      <a:pPr marL="341313" marR="0" lvl="0" indent="-342900" algn="l" defTabSz="914400" rtl="0" eaLnBrk="1" fontAlgn="base" latinLnBrk="0" hangingPunct="1">
                        <a:lnSpc>
                          <a:spcPct val="100000"/>
                        </a:lnSpc>
                        <a:spcBef>
                          <a:spcPts val="0"/>
                        </a:spcBef>
                        <a:spcAft>
                          <a:spcPts val="0"/>
                        </a:spcAft>
                        <a:buClr>
                          <a:srgbClr val="CBB98A"/>
                        </a:buClr>
                        <a:buSzTx/>
                        <a:buFont typeface="Wingdings" pitchFamily="2" charset="2"/>
                        <a:buNone/>
                        <a:tabLst/>
                        <a:defRPr/>
                      </a:pPr>
                      <a:r>
                        <a:rPr kumimoji="0" lang="de-DE" altLang="de-DE" sz="1800" b="0" i="0" u="none" strike="noStrike" kern="0" cap="none" spc="0" normalizeH="0" baseline="0" noProof="0" dirty="0" smtClean="0">
                          <a:ln>
                            <a:noFill/>
                          </a:ln>
                          <a:solidFill>
                            <a:schemeClr val="tx1"/>
                          </a:solidFill>
                          <a:effectLst/>
                          <a:uLnTx/>
                          <a:uFillTx/>
                          <a:latin typeface="Calibri" pitchFamily="34" charset="0"/>
                          <a:ea typeface="+mn-ea"/>
                          <a:cs typeface="Calibri" pitchFamily="34" charset="0"/>
                        </a:rPr>
                        <a:t>Blickwinkel: allgemeine mathematische Kompetenzen,</a:t>
                      </a:r>
                    </a:p>
                    <a:p>
                      <a:pPr marL="341313" marR="0" lvl="0" indent="-342900" algn="l" defTabSz="914400" rtl="0" eaLnBrk="1" fontAlgn="base" latinLnBrk="0" hangingPunct="1">
                        <a:lnSpc>
                          <a:spcPct val="100000"/>
                        </a:lnSpc>
                        <a:spcBef>
                          <a:spcPts val="0"/>
                        </a:spcBef>
                        <a:spcAft>
                          <a:spcPts val="0"/>
                        </a:spcAft>
                        <a:buClr>
                          <a:srgbClr val="CBB98A"/>
                        </a:buClr>
                        <a:buSzTx/>
                        <a:buFont typeface="Wingdings" pitchFamily="2" charset="2"/>
                        <a:buNone/>
                        <a:tabLst/>
                        <a:defRPr/>
                      </a:pPr>
                      <a:r>
                        <a:rPr kumimoji="0" lang="de-DE" altLang="de-DE" sz="1800" b="0" i="0" u="none" strike="noStrike" kern="0" cap="none" spc="0" normalizeH="0" baseline="0" noProof="0" dirty="0" smtClean="0">
                          <a:ln>
                            <a:noFill/>
                          </a:ln>
                          <a:solidFill>
                            <a:schemeClr val="tx1"/>
                          </a:solidFill>
                          <a:effectLst/>
                          <a:uLnTx/>
                          <a:uFillTx/>
                          <a:latin typeface="Calibri" pitchFamily="34" charset="0"/>
                          <a:ea typeface="+mn-ea"/>
                          <a:cs typeface="Calibri" pitchFamily="34" charset="0"/>
                        </a:rPr>
                        <a:t>andere Themenfelder und Fächer</a:t>
                      </a:r>
                    </a:p>
                  </a:txBody>
                  <a:tcPr horzOverflow="overflow"/>
                </a:tc>
                <a:extLst>
                  <a:ext uri="{0D108BD9-81ED-4DB2-BD59-A6C34878D82A}">
                    <a16:rowId xmlns:a16="http://schemas.microsoft.com/office/drawing/2014/main" val="10004"/>
                  </a:ext>
                </a:extLst>
              </a:tr>
              <a:tr h="656884">
                <a:tc>
                  <a:txBody>
                    <a:bodyPr/>
                    <a:lstStyle/>
                    <a:p>
                      <a:pPr marL="0" marR="0" lvl="0" indent="0" algn="l" defTabSz="457200" rtl="0" eaLnBrk="0" fontAlgn="base" latinLnBrk="0" hangingPunct="0">
                        <a:lnSpc>
                          <a:spcPct val="100000"/>
                        </a:lnSpc>
                        <a:spcBef>
                          <a:spcPts val="575"/>
                        </a:spcBef>
                        <a:spcAft>
                          <a:spcPts val="600"/>
                        </a:spcAft>
                        <a:buClrTx/>
                        <a:buSzTx/>
                        <a:buFontTx/>
                        <a:buNone/>
                        <a:tabLst/>
                        <a:defRPr/>
                      </a:pPr>
                      <a:r>
                        <a:rPr kumimoji="0" lang="de-DE" sz="1800" b="1" i="0" u="none" strike="noStrike" kern="1200" cap="none" normalizeH="0" baseline="0" dirty="0" smtClean="0">
                          <a:ln>
                            <a:noFill/>
                          </a:ln>
                          <a:solidFill>
                            <a:schemeClr val="tx1"/>
                          </a:solidFill>
                          <a:effectLst/>
                          <a:latin typeface="Calibri" pitchFamily="34" charset="0"/>
                          <a:ea typeface="MS PGothic" pitchFamily="34" charset="-128"/>
                          <a:cs typeface="Calibri" pitchFamily="34" charset="0"/>
                        </a:rPr>
                        <a:t>... Uhr</a:t>
                      </a:r>
                    </a:p>
                  </a:txBody>
                  <a:tcPr horzOverflow="overflow"/>
                </a:tc>
                <a:tc>
                  <a:txBody>
                    <a:bodyPr/>
                    <a:lstStyle/>
                    <a:p>
                      <a:pPr marL="0" marR="0" lvl="0" indent="0" algn="l" defTabSz="457200" rtl="0" eaLnBrk="0" fontAlgn="base" latinLnBrk="0" hangingPunct="0">
                        <a:lnSpc>
                          <a:spcPct val="100000"/>
                        </a:lnSpc>
                        <a:spcBef>
                          <a:spcPts val="575"/>
                        </a:spcBef>
                        <a:spcAft>
                          <a:spcPts val="600"/>
                        </a:spcAft>
                        <a:buClrTx/>
                        <a:buSzTx/>
                        <a:buFontTx/>
                        <a:buNone/>
                        <a:tabLst/>
                      </a:pPr>
                      <a:r>
                        <a:rPr kumimoji="0" lang="de-DE" sz="1800" b="1" i="0" u="none" strike="noStrike" cap="none" normalizeH="0" baseline="0" dirty="0" smtClean="0">
                          <a:ln>
                            <a:noFill/>
                          </a:ln>
                          <a:solidFill>
                            <a:schemeClr val="tx1"/>
                          </a:solidFill>
                          <a:effectLst/>
                          <a:latin typeface="Calibri" pitchFamily="34" charset="0"/>
                          <a:ea typeface="MS PGothic" pitchFamily="34" charset="-128"/>
                          <a:cs typeface="Calibri" pitchFamily="34" charset="0"/>
                        </a:rPr>
                        <a:t>Rückblick, Ausblick und Feedback</a:t>
                      </a:r>
                    </a:p>
                  </a:txBody>
                  <a:tcPr horzOverflow="overflow"/>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5677353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323528" y="417587"/>
            <a:ext cx="8424936" cy="779165"/>
          </a:xfrm>
        </p:spPr>
        <p:txBody>
          <a:bodyPr>
            <a:normAutofit fontScale="90000"/>
          </a:bodyPr>
          <a:lstStyle/>
          <a:p>
            <a:r>
              <a:rPr lang="de-DE" sz="2500" dirty="0"/>
              <a:t>Transfer …</a:t>
            </a:r>
            <a:br>
              <a:rPr lang="de-DE" sz="2500" dirty="0"/>
            </a:br>
            <a:r>
              <a:rPr lang="de-DE" sz="2500" dirty="0"/>
              <a:t>Zusammenarbeit mit </a:t>
            </a:r>
            <a:r>
              <a:rPr lang="de-DE" sz="2500"/>
              <a:t>anderen </a:t>
            </a:r>
            <a:r>
              <a:rPr lang="de-DE" sz="2500" smtClean="0"/>
              <a:t>Mathematik-Lehrenden ausgestalten</a:t>
            </a:r>
            <a:endParaRPr lang="de-DE" sz="2400" b="0" dirty="0"/>
          </a:p>
        </p:txBody>
      </p:sp>
      <p:pic>
        <p:nvPicPr>
          <p:cNvPr id="65539" name="Inhaltsplatzhalter 4" descr="Tandem 2.bmp"/>
          <p:cNvPicPr>
            <a:picLocks noGrp="1" noChangeAspect="1"/>
          </p:cNvPicPr>
          <p:nvPr>
            <p:ph idx="1"/>
          </p:nvPr>
        </p:nvPicPr>
        <p:blipFill>
          <a:blip r:embed="rId3"/>
          <a:stretch>
            <a:fillRect/>
          </a:stretch>
        </p:blipFill>
        <p:spPr>
          <a:xfrm>
            <a:off x="323850" y="1590893"/>
            <a:ext cx="8424863" cy="4468376"/>
          </a:xfrm>
        </p:spPr>
      </p:pic>
      <p:sp>
        <p:nvSpPr>
          <p:cNvPr id="4" name="Textfeld 3"/>
          <p:cNvSpPr txBox="1"/>
          <p:nvPr/>
        </p:nvSpPr>
        <p:spPr>
          <a:xfrm>
            <a:off x="7308304" y="6309320"/>
            <a:ext cx="1143262" cy="246221"/>
          </a:xfrm>
          <a:prstGeom prst="rect">
            <a:avLst/>
          </a:prstGeom>
          <a:noFill/>
        </p:spPr>
        <p:txBody>
          <a:bodyPr wrap="none" rtlCol="0">
            <a:spAutoFit/>
          </a:bodyPr>
          <a:lstStyle/>
          <a:p>
            <a:r>
              <a:rPr lang="de-DE" sz="1000" dirty="0">
                <a:latin typeface="Calibri" panose="020F0502020204030204" pitchFamily="34" charset="0"/>
              </a:rPr>
              <a:t>Grafik: Elke </a:t>
            </a:r>
            <a:r>
              <a:rPr lang="de-DE" sz="1000" dirty="0" err="1">
                <a:latin typeface="Calibri" panose="020F0502020204030204" pitchFamily="34" charset="0"/>
              </a:rPr>
              <a:t>Binner</a:t>
            </a:r>
            <a:endParaRPr lang="de-DE" sz="1000"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Inhaltsplatzhalter 4"/>
          <p:cNvSpPr>
            <a:spLocks noGrp="1"/>
          </p:cNvSpPr>
          <p:nvPr>
            <p:ph idx="1"/>
          </p:nvPr>
        </p:nvSpPr>
        <p:spPr/>
        <p:txBody>
          <a:bodyPr/>
          <a:lstStyle/>
          <a:p>
            <a:pPr>
              <a:buNone/>
            </a:pPr>
            <a:r>
              <a:rPr lang="de-DE" dirty="0"/>
              <a:t>(Merkmale)</a:t>
            </a:r>
          </a:p>
          <a:p>
            <a:pPr>
              <a:buNone/>
            </a:pPr>
            <a:endParaRPr lang="de-DE" dirty="0"/>
          </a:p>
          <a:p>
            <a:r>
              <a:rPr lang="de-DE" dirty="0"/>
              <a:t>Gruppe von 3 bis 5 Personen, die sich regelmäßig trifft</a:t>
            </a:r>
          </a:p>
          <a:p>
            <a:pPr lvl="0"/>
            <a:r>
              <a:rPr lang="de-DE" dirty="0"/>
              <a:t>starker Fokus auf die Lernprozesse der Schülerinnen und Schüler (nur bedingt auf Lehrerhandeln)</a:t>
            </a:r>
          </a:p>
          <a:p>
            <a:pPr lvl="0"/>
            <a:r>
              <a:rPr lang="de-DE" dirty="0"/>
              <a:t>gemeinsame Übernahme der Verantwortung für das Lernen der Schülerinnen und Schüler</a:t>
            </a:r>
          </a:p>
          <a:p>
            <a:r>
              <a:rPr lang="de-DE" dirty="0"/>
              <a:t>systematische Reflexion der Lern- und Arbeitsprozesse aufgrund empirischer Daten (Vergleichsarbeiten,…)</a:t>
            </a:r>
          </a:p>
          <a:p>
            <a:r>
              <a:rPr lang="de-DE" dirty="0"/>
              <a:t>in die Arbeit integrierte Form von selbstgesteuerter Fortbildung</a:t>
            </a:r>
          </a:p>
          <a:p>
            <a:r>
              <a:rPr lang="de-DE" dirty="0"/>
              <a:t>Eine PLG legt Regeln für die Zusammenarbeit fest, die für alle Mitglieder bindend sind.</a:t>
            </a:r>
          </a:p>
          <a:p>
            <a:endParaRPr lang="de-DE" dirty="0"/>
          </a:p>
          <a:p>
            <a:pPr lvl="0"/>
            <a:endParaRPr lang="de-DE" dirty="0"/>
          </a:p>
        </p:txBody>
      </p:sp>
      <p:sp>
        <p:nvSpPr>
          <p:cNvPr id="3" name="Titel 2"/>
          <p:cNvSpPr>
            <a:spLocks noGrp="1"/>
          </p:cNvSpPr>
          <p:nvPr>
            <p:ph type="title"/>
          </p:nvPr>
        </p:nvSpPr>
        <p:spPr/>
        <p:txBody>
          <a:bodyPr>
            <a:normAutofit fontScale="90000"/>
          </a:bodyPr>
          <a:lstStyle/>
          <a:p>
            <a:r>
              <a:rPr lang="de-DE" dirty="0"/>
              <a:t>Was ist eine Professionelle Lerngemeinschaft?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Inhaltsplatzhalter 4"/>
          <p:cNvSpPr>
            <a:spLocks noGrp="1"/>
          </p:cNvSpPr>
          <p:nvPr>
            <p:ph idx="1"/>
          </p:nvPr>
        </p:nvSpPr>
        <p:spPr/>
        <p:txBody>
          <a:bodyPr/>
          <a:lstStyle/>
          <a:p>
            <a:pPr>
              <a:buNone/>
            </a:pPr>
            <a:r>
              <a:rPr lang="de-DE" dirty="0"/>
              <a:t>(Arbeitsweise und Prozesse)</a:t>
            </a:r>
          </a:p>
          <a:p>
            <a:pPr>
              <a:buNone/>
            </a:pPr>
            <a:endParaRPr lang="de-DE" dirty="0"/>
          </a:p>
          <a:p>
            <a:pPr lvl="0"/>
            <a:r>
              <a:rPr lang="de-DE" dirty="0"/>
              <a:t>Finden eines gemeinsamen Entwicklungsschwerpunktes mit Bezug zum Schülerlernen</a:t>
            </a:r>
          </a:p>
          <a:p>
            <a:pPr lvl="0"/>
            <a:r>
              <a:rPr lang="de-DE" dirty="0"/>
              <a:t>gemeinsame Entwicklungsarbeiten und Erprobungen im Unterricht </a:t>
            </a:r>
          </a:p>
          <a:p>
            <a:pPr lvl="0"/>
            <a:r>
              <a:rPr lang="de-DE" dirty="0"/>
              <a:t>Festlegen von Beobachtungskriterien und Indikatoren für gewünschte </a:t>
            </a:r>
            <a:r>
              <a:rPr lang="de-DE" dirty="0" smtClean="0"/>
              <a:t>Veränderungen</a:t>
            </a:r>
            <a:endParaRPr lang="de-DE" dirty="0"/>
          </a:p>
          <a:p>
            <a:pPr lvl="0"/>
            <a:r>
              <a:rPr lang="de-DE" dirty="0"/>
              <a:t>verschiedene Methoden der Analyse und Reflexion, z. B. die kollegiale Unterrichtshospitation</a:t>
            </a:r>
          </a:p>
          <a:p>
            <a:pPr lvl="0"/>
            <a:r>
              <a:rPr lang="de-DE" dirty="0"/>
              <a:t>Wissens- und Verständniserweiterung über Aspekte von Schülerlernen in Abhängigkeit von Lehrerhandeln</a:t>
            </a:r>
          </a:p>
          <a:p>
            <a:pPr lvl="0"/>
            <a:r>
              <a:rPr lang="de-DE" dirty="0"/>
              <a:t>zyklische Vorgehensweise</a:t>
            </a:r>
          </a:p>
        </p:txBody>
      </p:sp>
      <p:sp>
        <p:nvSpPr>
          <p:cNvPr id="3" name="Titel 2"/>
          <p:cNvSpPr>
            <a:spLocks noGrp="1"/>
          </p:cNvSpPr>
          <p:nvPr>
            <p:ph type="title"/>
          </p:nvPr>
        </p:nvSpPr>
        <p:spPr/>
        <p:txBody>
          <a:bodyPr>
            <a:normAutofit fontScale="90000"/>
          </a:bodyPr>
          <a:lstStyle/>
          <a:p>
            <a:r>
              <a:rPr lang="de-DE" dirty="0"/>
              <a:t>Wie arbeitet eine Professionelle Lerngemeinschaft?</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Inhaltsplatzhalter 4"/>
          <p:cNvSpPr>
            <a:spLocks noGrp="1"/>
          </p:cNvSpPr>
          <p:nvPr>
            <p:ph idx="1"/>
          </p:nvPr>
        </p:nvSpPr>
        <p:spPr/>
        <p:txBody>
          <a:bodyPr/>
          <a:lstStyle/>
          <a:p>
            <a:pPr>
              <a:buNone/>
            </a:pPr>
            <a:r>
              <a:rPr lang="de-DE" dirty="0"/>
              <a:t>(Vorteile und Funktionen)</a:t>
            </a:r>
          </a:p>
          <a:p>
            <a:pPr>
              <a:buNone/>
            </a:pPr>
            <a:endParaRPr lang="de-DE" dirty="0"/>
          </a:p>
          <a:p>
            <a:r>
              <a:rPr lang="de-DE" dirty="0"/>
              <a:t>umfassendes </a:t>
            </a:r>
            <a:r>
              <a:rPr lang="de-DE" b="1" dirty="0"/>
              <a:t>Verständnis von Mathematikunterricht</a:t>
            </a:r>
            <a:r>
              <a:rPr lang="de-DE" dirty="0"/>
              <a:t>: Effekte und Auswirkungen von Lehrerhandeln auf das Schülerlernen verstehen</a:t>
            </a:r>
          </a:p>
          <a:p>
            <a:pPr lvl="0"/>
            <a:r>
              <a:rPr lang="de-DE" dirty="0"/>
              <a:t>Reflexion bestehender Unterrichtspraktiken ermöglicht das Anstoßen von </a:t>
            </a:r>
            <a:r>
              <a:rPr lang="de-DE" b="1" dirty="0"/>
              <a:t>Innovationen</a:t>
            </a:r>
            <a:r>
              <a:rPr lang="de-DE" dirty="0"/>
              <a:t> (auch im Sinne externer, normativer Vorgaben)</a:t>
            </a:r>
          </a:p>
          <a:p>
            <a:r>
              <a:rPr lang="de-DE" b="1" dirty="0"/>
              <a:t>bedarfsorientierte</a:t>
            </a:r>
            <a:r>
              <a:rPr lang="de-DE" dirty="0"/>
              <a:t> Fokussierung didaktischer Notwendigkeiten, die auch Kolleginnen und Kollegen betreffen</a:t>
            </a:r>
          </a:p>
          <a:p>
            <a:r>
              <a:rPr lang="de-DE" dirty="0"/>
              <a:t>Entwicklung eines schulinternen Curriculums sowie einer kohärenten Unterrichtspraxis (</a:t>
            </a:r>
            <a:r>
              <a:rPr lang="de-DE" b="1" dirty="0"/>
              <a:t>Wissensmanagement</a:t>
            </a:r>
            <a:r>
              <a:rPr lang="de-DE" dirty="0"/>
              <a:t>)</a:t>
            </a:r>
          </a:p>
          <a:p>
            <a:r>
              <a:rPr lang="de-DE" dirty="0"/>
              <a:t>Senkung des beruflichen Leidensdrucks und Erhöhung der </a:t>
            </a:r>
            <a:r>
              <a:rPr lang="de-DE" b="1" dirty="0"/>
              <a:t>Zufriedenheit</a:t>
            </a:r>
            <a:endParaRPr lang="de-DE" dirty="0"/>
          </a:p>
          <a:p>
            <a:pPr>
              <a:buNone/>
            </a:pPr>
            <a:endParaRPr lang="de-DE" dirty="0"/>
          </a:p>
          <a:p>
            <a:endParaRPr lang="de-DE" dirty="0"/>
          </a:p>
        </p:txBody>
      </p:sp>
      <p:sp>
        <p:nvSpPr>
          <p:cNvPr id="3" name="Titel 2"/>
          <p:cNvSpPr>
            <a:spLocks noGrp="1"/>
          </p:cNvSpPr>
          <p:nvPr>
            <p:ph type="title"/>
          </p:nvPr>
        </p:nvSpPr>
        <p:spPr/>
        <p:txBody>
          <a:bodyPr>
            <a:normAutofit fontScale="90000"/>
          </a:bodyPr>
          <a:lstStyle/>
          <a:p>
            <a:r>
              <a:rPr lang="de-DE" dirty="0"/>
              <a:t>Warum Professionelle Lerngemeinschaften?</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35696" y="764704"/>
            <a:ext cx="5077168" cy="5077168"/>
          </a:xfrm>
          <a:prstGeom prst="rect">
            <a:avLst/>
          </a:prstGeom>
        </p:spPr>
      </p:pic>
      <p:sp>
        <p:nvSpPr>
          <p:cNvPr id="8" name="Rechteck 7"/>
          <p:cNvSpPr/>
          <p:nvPr/>
        </p:nvSpPr>
        <p:spPr>
          <a:xfrm>
            <a:off x="4519879" y="5877272"/>
            <a:ext cx="4221027" cy="400110"/>
          </a:xfrm>
          <a:prstGeom prst="rect">
            <a:avLst/>
          </a:prstGeom>
        </p:spPr>
        <p:txBody>
          <a:bodyPr wrap="none">
            <a:spAutoFit/>
          </a:bodyPr>
          <a:lstStyle>
            <a:defPPr>
              <a:defRPr lang="de-DE"/>
            </a:defPPr>
            <a:lvl1pPr algn="l" rtl="0" fontAlgn="base">
              <a:spcBef>
                <a:spcPct val="0"/>
              </a:spcBef>
              <a:spcAft>
                <a:spcPct val="0"/>
              </a:spcAft>
              <a:defRPr sz="2400" kern="1200">
                <a:solidFill>
                  <a:schemeClr val="tx1"/>
                </a:solidFill>
                <a:latin typeface="Arial" charset="0"/>
                <a:ea typeface="MS PGothic" pitchFamily="34" charset="-128"/>
                <a:cs typeface="+mn-cs"/>
              </a:defRPr>
            </a:lvl1pPr>
            <a:lvl2pPr marL="457200" algn="l" rtl="0" fontAlgn="base">
              <a:spcBef>
                <a:spcPct val="0"/>
              </a:spcBef>
              <a:spcAft>
                <a:spcPct val="0"/>
              </a:spcAft>
              <a:defRPr sz="2400" kern="1200">
                <a:solidFill>
                  <a:schemeClr val="tx1"/>
                </a:solidFill>
                <a:latin typeface="Arial" charset="0"/>
                <a:ea typeface="MS PGothic" pitchFamily="34" charset="-128"/>
                <a:cs typeface="+mn-cs"/>
              </a:defRPr>
            </a:lvl2pPr>
            <a:lvl3pPr marL="914400" algn="l" rtl="0" fontAlgn="base">
              <a:spcBef>
                <a:spcPct val="0"/>
              </a:spcBef>
              <a:spcAft>
                <a:spcPct val="0"/>
              </a:spcAft>
              <a:defRPr sz="2400" kern="1200">
                <a:solidFill>
                  <a:schemeClr val="tx1"/>
                </a:solidFill>
                <a:latin typeface="Arial" charset="0"/>
                <a:ea typeface="MS PGothic" pitchFamily="34" charset="-128"/>
                <a:cs typeface="+mn-cs"/>
              </a:defRPr>
            </a:lvl3pPr>
            <a:lvl4pPr marL="1371600" algn="l" rtl="0" fontAlgn="base">
              <a:spcBef>
                <a:spcPct val="0"/>
              </a:spcBef>
              <a:spcAft>
                <a:spcPct val="0"/>
              </a:spcAft>
              <a:defRPr sz="2400" kern="1200">
                <a:solidFill>
                  <a:schemeClr val="tx1"/>
                </a:solidFill>
                <a:latin typeface="Arial" charset="0"/>
                <a:ea typeface="MS PGothic" pitchFamily="34" charset="-128"/>
                <a:cs typeface="+mn-cs"/>
              </a:defRPr>
            </a:lvl4pPr>
            <a:lvl5pPr marL="1828800" algn="l" rtl="0" fontAlgn="base">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a:lstStyle>
          <a:p>
            <a:pPr algn="r"/>
            <a:r>
              <a:rPr lang="de-DE" sz="1000" dirty="0" smtClean="0">
                <a:latin typeface="Calibri" pitchFamily="34" charset="0"/>
                <a:cs typeface="Calibri" pitchFamily="34" charset="0"/>
              </a:rPr>
              <a:t>Quelle: </a:t>
            </a:r>
            <a:r>
              <a:rPr lang="de-DE" sz="1000" dirty="0" err="1" smtClean="0">
                <a:latin typeface="Calibri" pitchFamily="34" charset="0"/>
                <a:cs typeface="Calibri" pitchFamily="34" charset="0"/>
              </a:rPr>
              <a:t>rawpixel</a:t>
            </a:r>
            <a:r>
              <a:rPr lang="de-DE" sz="1000" dirty="0" smtClean="0">
                <a:latin typeface="Calibri" pitchFamily="34" charset="0"/>
                <a:cs typeface="Calibri" pitchFamily="34" charset="0"/>
              </a:rPr>
              <a:t>, </a:t>
            </a:r>
            <a:r>
              <a:rPr lang="de-DE" sz="1000" dirty="0" err="1" smtClean="0">
                <a:latin typeface="Calibri" pitchFamily="34" charset="0"/>
                <a:cs typeface="Calibri" pitchFamily="34" charset="0"/>
              </a:rPr>
              <a:t>pixabay.com</a:t>
            </a:r>
            <a:r>
              <a:rPr lang="de-DE" sz="1000" dirty="0" smtClean="0">
                <a:latin typeface="Calibri" pitchFamily="34" charset="0"/>
                <a:cs typeface="Calibri" pitchFamily="34" charset="0"/>
              </a:rPr>
              <a:t>/en/graphic-background-sign-symbol-3625725/</a:t>
            </a:r>
            <a:br>
              <a:rPr lang="de-DE" sz="1000" dirty="0" smtClean="0">
                <a:latin typeface="Calibri" pitchFamily="34" charset="0"/>
                <a:cs typeface="Calibri" pitchFamily="34" charset="0"/>
              </a:rPr>
            </a:br>
            <a:r>
              <a:rPr lang="de-DE" sz="1000" dirty="0" smtClean="0">
                <a:latin typeface="Calibri" pitchFamily="34" charset="0"/>
                <a:cs typeface="Calibri" pitchFamily="34" charset="0"/>
              </a:rPr>
              <a:t>CC0-Lizenz</a:t>
            </a:r>
            <a:endParaRPr lang="de-DE" sz="1000" dirty="0">
              <a:latin typeface="Calibri" pitchFamily="34" charset="0"/>
              <a:cs typeface="Calibri" pitchFamily="34" charset="0"/>
            </a:endParaRPr>
          </a:p>
        </p:txBody>
      </p:sp>
      <p:sp>
        <p:nvSpPr>
          <p:cNvPr id="3" name="Titel 2"/>
          <p:cNvSpPr>
            <a:spLocks noGrp="1"/>
          </p:cNvSpPr>
          <p:nvPr>
            <p:ph type="title"/>
          </p:nvPr>
        </p:nvSpPr>
        <p:spPr/>
        <p:txBody>
          <a:bodyPr>
            <a:normAutofit fontScale="90000"/>
          </a:bodyPr>
          <a:lstStyle/>
          <a:p>
            <a:endParaRPr lang="de-DE"/>
          </a:p>
        </p:txBody>
      </p:sp>
    </p:spTree>
    <p:extLst>
      <p:ext uri="{BB962C8B-B14F-4D97-AF65-F5344CB8AC3E}">
        <p14:creationId xmlns:p14="http://schemas.microsoft.com/office/powerpoint/2010/main" val="40302091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latin typeface="Calibri" pitchFamily="34" charset="0"/>
                <a:cs typeface="Calibri" pitchFamily="34" charset="0"/>
              </a:rPr>
              <a:t>MOODLE…</a:t>
            </a:r>
            <a:endParaRPr lang="de-DE" dirty="0"/>
          </a:p>
        </p:txBody>
      </p:sp>
      <p:pic>
        <p:nvPicPr>
          <p:cNvPr id="3" name="Bild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1341912"/>
            <a:ext cx="4584337" cy="2880000"/>
          </a:xfrm>
          <a:prstGeom prst="rect">
            <a:avLst/>
          </a:prstGeom>
        </p:spPr>
      </p:pic>
      <p:sp>
        <p:nvSpPr>
          <p:cNvPr id="9" name="Rechteck 8"/>
          <p:cNvSpPr/>
          <p:nvPr/>
        </p:nvSpPr>
        <p:spPr>
          <a:xfrm>
            <a:off x="218289" y="4221088"/>
            <a:ext cx="4324400" cy="400110"/>
          </a:xfrm>
          <a:prstGeom prst="rect">
            <a:avLst/>
          </a:prstGeom>
        </p:spPr>
        <p:txBody>
          <a:bodyPr wrap="square">
            <a:spAutoFit/>
          </a:bodyPr>
          <a:lstStyle>
            <a:defPPr>
              <a:defRPr lang="de-DE"/>
            </a:defPPr>
            <a:lvl1pPr algn="l" rtl="0" fontAlgn="base">
              <a:spcBef>
                <a:spcPct val="0"/>
              </a:spcBef>
              <a:spcAft>
                <a:spcPct val="0"/>
              </a:spcAft>
              <a:defRPr sz="2400" kern="1200">
                <a:solidFill>
                  <a:schemeClr val="tx1"/>
                </a:solidFill>
                <a:latin typeface="Arial" charset="0"/>
                <a:ea typeface="MS PGothic" pitchFamily="34" charset="-128"/>
                <a:cs typeface="+mn-cs"/>
              </a:defRPr>
            </a:lvl1pPr>
            <a:lvl2pPr marL="457200" algn="l" rtl="0" fontAlgn="base">
              <a:spcBef>
                <a:spcPct val="0"/>
              </a:spcBef>
              <a:spcAft>
                <a:spcPct val="0"/>
              </a:spcAft>
              <a:defRPr sz="2400" kern="1200">
                <a:solidFill>
                  <a:schemeClr val="tx1"/>
                </a:solidFill>
                <a:latin typeface="Arial" charset="0"/>
                <a:ea typeface="MS PGothic" pitchFamily="34" charset="-128"/>
                <a:cs typeface="+mn-cs"/>
              </a:defRPr>
            </a:lvl2pPr>
            <a:lvl3pPr marL="914400" algn="l" rtl="0" fontAlgn="base">
              <a:spcBef>
                <a:spcPct val="0"/>
              </a:spcBef>
              <a:spcAft>
                <a:spcPct val="0"/>
              </a:spcAft>
              <a:defRPr sz="2400" kern="1200">
                <a:solidFill>
                  <a:schemeClr val="tx1"/>
                </a:solidFill>
                <a:latin typeface="Arial" charset="0"/>
                <a:ea typeface="MS PGothic" pitchFamily="34" charset="-128"/>
                <a:cs typeface="+mn-cs"/>
              </a:defRPr>
            </a:lvl3pPr>
            <a:lvl4pPr marL="1371600" algn="l" rtl="0" fontAlgn="base">
              <a:spcBef>
                <a:spcPct val="0"/>
              </a:spcBef>
              <a:spcAft>
                <a:spcPct val="0"/>
              </a:spcAft>
              <a:defRPr sz="2400" kern="1200">
                <a:solidFill>
                  <a:schemeClr val="tx1"/>
                </a:solidFill>
                <a:latin typeface="Arial" charset="0"/>
                <a:ea typeface="MS PGothic" pitchFamily="34" charset="-128"/>
                <a:cs typeface="+mn-cs"/>
              </a:defRPr>
            </a:lvl4pPr>
            <a:lvl5pPr marL="1828800" algn="l" rtl="0" fontAlgn="base">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a:lstStyle>
          <a:p>
            <a:pPr algn="r"/>
            <a:r>
              <a:rPr lang="de-DE" sz="1000" dirty="0" smtClean="0">
                <a:latin typeface="Calibri" pitchFamily="34" charset="0"/>
                <a:cs typeface="Calibri" pitchFamily="34" charset="0"/>
              </a:rPr>
              <a:t>Quelle: </a:t>
            </a:r>
            <a:r>
              <a:rPr lang="de-DE" sz="1000" dirty="0" err="1" smtClean="0">
                <a:latin typeface="Calibri" pitchFamily="34" charset="0"/>
                <a:cs typeface="Calibri" pitchFamily="34" charset="0"/>
              </a:rPr>
              <a:t>ribkhan</a:t>
            </a:r>
            <a:r>
              <a:rPr lang="de-DE" sz="1000" dirty="0" smtClean="0">
                <a:latin typeface="Calibri" pitchFamily="34" charset="0"/>
                <a:cs typeface="Calibri" pitchFamily="34" charset="0"/>
              </a:rPr>
              <a:t>, </a:t>
            </a:r>
            <a:r>
              <a:rPr lang="de-DE" sz="1000" dirty="0" err="1" smtClean="0">
                <a:latin typeface="Calibri" pitchFamily="34" charset="0"/>
                <a:cs typeface="Calibri" pitchFamily="34" charset="0"/>
              </a:rPr>
              <a:t>pixabay.com</a:t>
            </a:r>
            <a:r>
              <a:rPr lang="de-DE" sz="1000" dirty="0" smtClean="0">
                <a:latin typeface="Calibri" pitchFamily="34" charset="0"/>
                <a:cs typeface="Calibri" pitchFamily="34" charset="0"/>
              </a:rPr>
              <a:t>/en/graphic-background-sign-symbol-3625725/</a:t>
            </a:r>
            <a:br>
              <a:rPr lang="de-DE" sz="1000" dirty="0" smtClean="0">
                <a:latin typeface="Calibri" pitchFamily="34" charset="0"/>
                <a:cs typeface="Calibri" pitchFamily="34" charset="0"/>
              </a:rPr>
            </a:br>
            <a:r>
              <a:rPr lang="de-DE" sz="1000" dirty="0" smtClean="0">
                <a:latin typeface="Calibri" pitchFamily="34" charset="0"/>
                <a:cs typeface="Calibri" pitchFamily="34" charset="0"/>
              </a:rPr>
              <a:t>CC0-Lizenz</a:t>
            </a:r>
            <a:endParaRPr lang="de-DE" sz="1000" dirty="0">
              <a:latin typeface="Calibri" pitchFamily="34" charset="0"/>
              <a:cs typeface="Calibri" pitchFamily="34" charset="0"/>
            </a:endParaRPr>
          </a:p>
        </p:txBody>
      </p:sp>
      <p:pic>
        <p:nvPicPr>
          <p:cNvPr id="4" name="Bild 3"/>
          <p:cNvPicPr>
            <a:picLocks noChangeAspect="1"/>
          </p:cNvPicPr>
          <p:nvPr/>
        </p:nvPicPr>
        <p:blipFill rotWithShape="1">
          <a:blip r:embed="rId4">
            <a:extLst>
              <a:ext uri="{28A0092B-C50C-407E-A947-70E740481C1C}">
                <a14:useLocalDpi xmlns:a14="http://schemas.microsoft.com/office/drawing/2010/main" val="0"/>
              </a:ext>
            </a:extLst>
          </a:blip>
          <a:srcRect r="10467"/>
          <a:stretch/>
        </p:blipFill>
        <p:spPr>
          <a:xfrm>
            <a:off x="-36512" y="1341912"/>
            <a:ext cx="4605402" cy="2880000"/>
          </a:xfrm>
          <a:prstGeom prst="rect">
            <a:avLst/>
          </a:prstGeom>
        </p:spPr>
      </p:pic>
      <p:sp>
        <p:nvSpPr>
          <p:cNvPr id="11" name="Rechteck 10"/>
          <p:cNvSpPr/>
          <p:nvPr/>
        </p:nvSpPr>
        <p:spPr>
          <a:xfrm>
            <a:off x="4814912" y="4221912"/>
            <a:ext cx="4324400" cy="246221"/>
          </a:xfrm>
          <a:prstGeom prst="rect">
            <a:avLst/>
          </a:prstGeom>
        </p:spPr>
        <p:txBody>
          <a:bodyPr wrap="square">
            <a:spAutoFit/>
          </a:bodyPr>
          <a:lstStyle>
            <a:defPPr>
              <a:defRPr lang="de-DE"/>
            </a:defPPr>
            <a:lvl1pPr algn="l" rtl="0" fontAlgn="base">
              <a:spcBef>
                <a:spcPct val="0"/>
              </a:spcBef>
              <a:spcAft>
                <a:spcPct val="0"/>
              </a:spcAft>
              <a:defRPr sz="2400" kern="1200">
                <a:solidFill>
                  <a:schemeClr val="tx1"/>
                </a:solidFill>
                <a:latin typeface="Arial" charset="0"/>
                <a:ea typeface="MS PGothic" pitchFamily="34" charset="-128"/>
                <a:cs typeface="+mn-cs"/>
              </a:defRPr>
            </a:lvl1pPr>
            <a:lvl2pPr marL="457200" algn="l" rtl="0" fontAlgn="base">
              <a:spcBef>
                <a:spcPct val="0"/>
              </a:spcBef>
              <a:spcAft>
                <a:spcPct val="0"/>
              </a:spcAft>
              <a:defRPr sz="2400" kern="1200">
                <a:solidFill>
                  <a:schemeClr val="tx1"/>
                </a:solidFill>
                <a:latin typeface="Arial" charset="0"/>
                <a:ea typeface="MS PGothic" pitchFamily="34" charset="-128"/>
                <a:cs typeface="+mn-cs"/>
              </a:defRPr>
            </a:lvl2pPr>
            <a:lvl3pPr marL="914400" algn="l" rtl="0" fontAlgn="base">
              <a:spcBef>
                <a:spcPct val="0"/>
              </a:spcBef>
              <a:spcAft>
                <a:spcPct val="0"/>
              </a:spcAft>
              <a:defRPr sz="2400" kern="1200">
                <a:solidFill>
                  <a:schemeClr val="tx1"/>
                </a:solidFill>
                <a:latin typeface="Arial" charset="0"/>
                <a:ea typeface="MS PGothic" pitchFamily="34" charset="-128"/>
                <a:cs typeface="+mn-cs"/>
              </a:defRPr>
            </a:lvl3pPr>
            <a:lvl4pPr marL="1371600" algn="l" rtl="0" fontAlgn="base">
              <a:spcBef>
                <a:spcPct val="0"/>
              </a:spcBef>
              <a:spcAft>
                <a:spcPct val="0"/>
              </a:spcAft>
              <a:defRPr sz="2400" kern="1200">
                <a:solidFill>
                  <a:schemeClr val="tx1"/>
                </a:solidFill>
                <a:latin typeface="Arial" charset="0"/>
                <a:ea typeface="MS PGothic" pitchFamily="34" charset="-128"/>
                <a:cs typeface="+mn-cs"/>
              </a:defRPr>
            </a:lvl4pPr>
            <a:lvl5pPr marL="1828800" algn="l" rtl="0" fontAlgn="base">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a:lstStyle>
          <a:p>
            <a:pPr algn="r"/>
            <a:r>
              <a:rPr lang="de-DE" sz="1000" dirty="0" smtClean="0">
                <a:latin typeface="Calibri" pitchFamily="34" charset="0"/>
                <a:cs typeface="Calibri" pitchFamily="34" charset="0"/>
              </a:rPr>
              <a:t>Kay </a:t>
            </a:r>
            <a:r>
              <a:rPr lang="de-DE" sz="1000" dirty="0" err="1" smtClean="0">
                <a:latin typeface="Calibri" pitchFamily="34" charset="0"/>
                <a:cs typeface="Calibri" pitchFamily="34" charset="0"/>
              </a:rPr>
              <a:t>Herschelmann</a:t>
            </a:r>
            <a:r>
              <a:rPr lang="de-DE" sz="1000" dirty="0" smtClean="0">
                <a:latin typeface="Calibri" pitchFamily="34" charset="0"/>
                <a:cs typeface="Calibri" pitchFamily="34" charset="0"/>
              </a:rPr>
              <a:t> für das DZLM</a:t>
            </a:r>
            <a:endParaRPr lang="de-DE" sz="1000" dirty="0">
              <a:latin typeface="Calibri" pitchFamily="34" charset="0"/>
              <a:cs typeface="Calibri" pitchFamily="34" charset="0"/>
            </a:endParaRPr>
          </a:p>
        </p:txBody>
      </p:sp>
    </p:spTree>
    <p:extLst>
      <p:ext uri="{BB962C8B-B14F-4D97-AF65-F5344CB8AC3E}">
        <p14:creationId xmlns:p14="http://schemas.microsoft.com/office/powerpoint/2010/main" val="23662972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2123728" y="1556792"/>
            <a:ext cx="184731" cy="400110"/>
          </a:xfrm>
          <a:prstGeom prst="rect">
            <a:avLst/>
          </a:prstGeom>
          <a:noFill/>
        </p:spPr>
        <p:txBody>
          <a:bodyPr wrap="none" rtlCol="0">
            <a:spAutoFit/>
          </a:bodyPr>
          <a:lstStyle/>
          <a:p>
            <a:endParaRPr lang="de-DE" sz="2000" dirty="0">
              <a:latin typeface="Calibri" panose="020F0502020204030204" pitchFamily="34" charset="0"/>
            </a:endParaRPr>
          </a:p>
        </p:txBody>
      </p:sp>
      <p:sp>
        <p:nvSpPr>
          <p:cNvPr id="3" name="Textfeld 2"/>
          <p:cNvSpPr txBox="1"/>
          <p:nvPr/>
        </p:nvSpPr>
        <p:spPr>
          <a:xfrm flipH="1">
            <a:off x="755576" y="2636912"/>
            <a:ext cx="7704856" cy="646331"/>
          </a:xfrm>
          <a:prstGeom prst="rect">
            <a:avLst/>
          </a:prstGeom>
          <a:noFill/>
        </p:spPr>
        <p:txBody>
          <a:bodyPr wrap="square" rtlCol="0">
            <a:spAutoFit/>
          </a:bodyPr>
          <a:lstStyle/>
          <a:p>
            <a:r>
              <a:rPr lang="de-DE" sz="3600" b="1" dirty="0">
                <a:solidFill>
                  <a:srgbClr val="327A86"/>
                </a:solidFill>
                <a:latin typeface="Calibri" panose="020F0502020204030204" pitchFamily="34" charset="0"/>
              </a:rPr>
              <a:t>Vielen Dank für Ihre Aufmerksamkeit!</a:t>
            </a:r>
          </a:p>
        </p:txBody>
      </p:sp>
    </p:spTree>
    <p:extLst>
      <p:ext uri="{BB962C8B-B14F-4D97-AF65-F5344CB8AC3E}">
        <p14:creationId xmlns:p14="http://schemas.microsoft.com/office/powerpoint/2010/main" val="1641787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Anmerkungen</a:t>
            </a:r>
          </a:p>
        </p:txBody>
      </p:sp>
      <p:sp>
        <p:nvSpPr>
          <p:cNvPr id="3" name="Rechteck 2"/>
          <p:cNvSpPr/>
          <p:nvPr/>
        </p:nvSpPr>
        <p:spPr>
          <a:xfrm>
            <a:off x="324464" y="908720"/>
            <a:ext cx="8424000" cy="5963171"/>
          </a:xfrm>
          <a:prstGeom prst="rect">
            <a:avLst/>
          </a:prstGeom>
        </p:spPr>
        <p:txBody>
          <a:bodyPr wrap="square">
            <a:spAutoFit/>
          </a:bodyPr>
          <a:lstStyle/>
          <a:p>
            <a:pPr algn="just">
              <a:spcAft>
                <a:spcPts val="300"/>
              </a:spcAft>
            </a:pPr>
            <a:r>
              <a:rPr lang="de-DE" sz="1600" dirty="0">
                <a:latin typeface="Calibri" pitchFamily="34" charset="0"/>
                <a:cs typeface="Calibri" pitchFamily="34" charset="0"/>
              </a:rPr>
              <a:t>Die KMK-Bildungsstandards Mathematik Primarstufe </a:t>
            </a:r>
            <a:r>
              <a:rPr lang="de-DE" sz="1600" dirty="0" smtClean="0">
                <a:latin typeface="Calibri" pitchFamily="34" charset="0"/>
                <a:cs typeface="Calibri" pitchFamily="34" charset="0"/>
              </a:rPr>
              <a:t>und </a:t>
            </a:r>
            <a:r>
              <a:rPr lang="de-DE" sz="1600" dirty="0">
                <a:latin typeface="Calibri" pitchFamily="34" charset="0"/>
                <a:cs typeface="Calibri" pitchFamily="34" charset="0"/>
              </a:rPr>
              <a:t>der landesspezifische Lehrplan Mathematik, konkret das </a:t>
            </a:r>
            <a:r>
              <a:rPr lang="de-DE" sz="1600" dirty="0" smtClean="0">
                <a:latin typeface="Calibri" pitchFamily="34" charset="0"/>
                <a:cs typeface="Calibri" pitchFamily="34" charset="0"/>
              </a:rPr>
              <a:t>Themenfeld/der </a:t>
            </a:r>
            <a:r>
              <a:rPr lang="de-DE" sz="1600" dirty="0">
                <a:latin typeface="Calibri" pitchFamily="34" charset="0"/>
                <a:cs typeface="Calibri" pitchFamily="34" charset="0"/>
              </a:rPr>
              <a:t>Inhaltsbereich „Daten, Häufigkeiten und Wahrscheinlichkeit“ sind Schwerpunkt für das weitere Arbeiten.</a:t>
            </a:r>
          </a:p>
          <a:p>
            <a:pPr algn="just">
              <a:spcAft>
                <a:spcPts val="300"/>
              </a:spcAft>
            </a:pPr>
            <a:r>
              <a:rPr lang="de-DE" sz="1600" b="1" dirty="0">
                <a:latin typeface="Calibri" pitchFamily="34" charset="0"/>
                <a:cs typeface="Calibri" pitchFamily="34" charset="0"/>
              </a:rPr>
              <a:t>Ziel:</a:t>
            </a:r>
            <a:r>
              <a:rPr lang="de-DE" sz="1600" dirty="0">
                <a:latin typeface="Calibri" pitchFamily="34" charset="0"/>
                <a:cs typeface="Calibri" pitchFamily="34" charset="0"/>
              </a:rPr>
              <a:t> Die Lehrkräfte sollen sich ihrer Auffassungen von Anforderungen zu diesem Themenfeld bewusst werden und diese reflektieren.</a:t>
            </a:r>
          </a:p>
          <a:p>
            <a:pPr algn="just"/>
            <a:r>
              <a:rPr lang="de-DE" sz="1600" b="1" dirty="0">
                <a:latin typeface="Calibri" pitchFamily="34" charset="0"/>
                <a:cs typeface="Calibri" pitchFamily="34" charset="0"/>
              </a:rPr>
              <a:t>In den nachfolgenden Folien wird ein Vorschlag </a:t>
            </a:r>
            <a:r>
              <a:rPr lang="de-DE" sz="1600" dirty="0">
                <a:latin typeface="Calibri" pitchFamily="34" charset="0"/>
                <a:cs typeface="Calibri" pitchFamily="34" charset="0"/>
              </a:rPr>
              <a:t>unterbreitet, wie diese Phase </a:t>
            </a:r>
          </a:p>
          <a:p>
            <a:pPr algn="just"/>
            <a:r>
              <a:rPr lang="de-DE" sz="1600" dirty="0">
                <a:latin typeface="Calibri" pitchFamily="34" charset="0"/>
                <a:cs typeface="Calibri" pitchFamily="34" charset="0"/>
              </a:rPr>
              <a:t>gestaltet werden könnte. Das hier eingesetzte Material </a:t>
            </a:r>
            <a:r>
              <a:rPr lang="de-DE" sz="1600" dirty="0" smtClean="0">
                <a:latin typeface="Calibri" pitchFamily="34" charset="0"/>
                <a:cs typeface="Calibri" pitchFamily="34" charset="0"/>
              </a:rPr>
              <a:t>(Zusammenstellung aus </a:t>
            </a:r>
            <a:r>
              <a:rPr lang="de-DE" sz="1600" dirty="0" err="1" smtClean="0">
                <a:latin typeface="Calibri" pitchFamily="34" charset="0"/>
                <a:cs typeface="Calibri" pitchFamily="34" charset="0"/>
              </a:rPr>
              <a:t>Sichtungen</a:t>
            </a:r>
            <a:r>
              <a:rPr lang="de-DE" sz="1600" dirty="0" smtClean="0">
                <a:latin typeface="Calibri" pitchFamily="34" charset="0"/>
                <a:cs typeface="Calibri" pitchFamily="34" charset="0"/>
              </a:rPr>
              <a:t> von RLP Mathematik verschiedener Bundesländer) kann </a:t>
            </a:r>
            <a:r>
              <a:rPr lang="de-DE" sz="1600" dirty="0">
                <a:latin typeface="Calibri" pitchFamily="34" charset="0"/>
                <a:cs typeface="Calibri" pitchFamily="34" charset="0"/>
              </a:rPr>
              <a:t>genutzt werden ODER auch gleich durch die entsprechenden Materialien des landesspezifischen Lehrplans ersetzt werden.</a:t>
            </a:r>
          </a:p>
          <a:p>
            <a:pPr algn="just">
              <a:spcAft>
                <a:spcPts val="300"/>
              </a:spcAft>
            </a:pPr>
            <a:r>
              <a:rPr lang="de-DE" sz="1600" dirty="0">
                <a:latin typeface="Calibri" pitchFamily="34" charset="0"/>
                <a:cs typeface="Calibri" pitchFamily="34" charset="0"/>
              </a:rPr>
              <a:t>In der Übersicht sind Anforderungen den Doppeljahrgangsstufen </a:t>
            </a:r>
            <a:r>
              <a:rPr lang="de-DE" sz="1600" dirty="0" smtClean="0">
                <a:latin typeface="Calibri" pitchFamily="34" charset="0"/>
                <a:cs typeface="Calibri" pitchFamily="34" charset="0"/>
              </a:rPr>
              <a:t>zugeordnet worden</a:t>
            </a:r>
            <a:r>
              <a:rPr lang="de-DE" sz="1600" dirty="0">
                <a:latin typeface="Calibri" pitchFamily="34" charset="0"/>
                <a:cs typeface="Calibri" pitchFamily="34" charset="0"/>
              </a:rPr>
              <a:t>, in denen  diese Anforderungen spätestens  an Grundschulkinder </a:t>
            </a:r>
            <a:r>
              <a:rPr lang="de-DE" sz="1600" dirty="0" smtClean="0">
                <a:latin typeface="Calibri" pitchFamily="34" charset="0"/>
                <a:cs typeface="Calibri" pitchFamily="34" charset="0"/>
              </a:rPr>
              <a:t>gestellt </a:t>
            </a:r>
            <a:r>
              <a:rPr lang="de-DE" sz="1600" dirty="0">
                <a:latin typeface="Calibri" pitchFamily="34" charset="0"/>
                <a:cs typeface="Calibri" pitchFamily="34" charset="0"/>
              </a:rPr>
              <a:t>werden sollten.</a:t>
            </a:r>
            <a:endParaRPr lang="de-DE" sz="1600" b="1" dirty="0">
              <a:latin typeface="Calibri" pitchFamily="34" charset="0"/>
              <a:cs typeface="Calibri" pitchFamily="34" charset="0"/>
            </a:endParaRPr>
          </a:p>
          <a:p>
            <a:pPr algn="just">
              <a:spcAft>
                <a:spcPts val="0"/>
              </a:spcAft>
            </a:pPr>
            <a:r>
              <a:rPr lang="de-DE" sz="1600" b="1" dirty="0">
                <a:latin typeface="Calibri" pitchFamily="34" charset="0"/>
                <a:cs typeface="Calibri" pitchFamily="34" charset="0"/>
              </a:rPr>
              <a:t>Material:</a:t>
            </a:r>
          </a:p>
          <a:p>
            <a:pPr lvl="1" algn="just"/>
            <a:r>
              <a:rPr lang="de-DE" sz="1600" dirty="0">
                <a:latin typeface="Calibri" pitchFamily="34" charset="0"/>
                <a:cs typeface="Calibri" pitchFamily="34" charset="0"/>
              </a:rPr>
              <a:t>AB-DHW-Anforderungen.doc – zerschneiden in einzelne Anforderungen (Briefumschlag)</a:t>
            </a:r>
          </a:p>
          <a:p>
            <a:pPr lvl="1" algn="just"/>
            <a:r>
              <a:rPr lang="de-DE" sz="1600" dirty="0">
                <a:latin typeface="Calibri" pitchFamily="34" charset="0"/>
                <a:cs typeface="Calibri" pitchFamily="34" charset="0"/>
              </a:rPr>
              <a:t>AB-DHW-Anforderungen_leer.doc – als Vorlage zum Sortieren der Anforderungen</a:t>
            </a:r>
          </a:p>
          <a:p>
            <a:pPr lvl="1" algn="just"/>
            <a:r>
              <a:rPr lang="de-DE" sz="1600" dirty="0">
                <a:latin typeface="Calibri" pitchFamily="34" charset="0"/>
                <a:cs typeface="Calibri" pitchFamily="34" charset="0"/>
              </a:rPr>
              <a:t>AB-DHW-Anforderungen_Lsg.doc </a:t>
            </a:r>
            <a:endParaRPr lang="de-DE" sz="1600" b="1" dirty="0">
              <a:latin typeface="Calibri" pitchFamily="34" charset="0"/>
              <a:cs typeface="Calibri" pitchFamily="34" charset="0"/>
            </a:endParaRPr>
          </a:p>
          <a:p>
            <a:pPr algn="just"/>
            <a:r>
              <a:rPr lang="de-DE" sz="1600" b="1" dirty="0">
                <a:latin typeface="Calibri" pitchFamily="34" charset="0"/>
                <a:cs typeface="Calibri" pitchFamily="34" charset="0"/>
              </a:rPr>
              <a:t>Partnerarbeit/Plenum:</a:t>
            </a:r>
          </a:p>
          <a:p>
            <a:pPr algn="just"/>
            <a:r>
              <a:rPr lang="de-DE" sz="1600" dirty="0">
                <a:latin typeface="Calibri" pitchFamily="34" charset="0"/>
                <a:cs typeface="Calibri" pitchFamily="34" charset="0"/>
              </a:rPr>
              <a:t>Das </a:t>
            </a:r>
            <a:r>
              <a:rPr lang="de-DE" sz="1600" b="1" dirty="0">
                <a:latin typeface="Calibri" pitchFamily="34" charset="0"/>
                <a:cs typeface="Calibri" pitchFamily="34" charset="0"/>
              </a:rPr>
              <a:t>Ergebnis der Zuordnung </a:t>
            </a:r>
            <a:r>
              <a:rPr lang="de-DE" sz="1600" dirty="0">
                <a:latin typeface="Calibri" pitchFamily="34" charset="0"/>
                <a:cs typeface="Calibri" pitchFamily="34" charset="0"/>
              </a:rPr>
              <a:t>zu den Jahrgangstufen  und der „Vergleich“  mit dem  </a:t>
            </a:r>
          </a:p>
          <a:p>
            <a:pPr algn="just"/>
            <a:r>
              <a:rPr lang="de-DE" sz="1600" i="1" dirty="0">
                <a:latin typeface="Calibri" pitchFamily="34" charset="0"/>
                <a:cs typeface="Calibri" pitchFamily="34" charset="0"/>
              </a:rPr>
              <a:t>AB-DHW-Anforderungen_Lsg.doc  </a:t>
            </a:r>
            <a:r>
              <a:rPr lang="de-DE" sz="1600" dirty="0">
                <a:latin typeface="Calibri" pitchFamily="34" charset="0"/>
                <a:cs typeface="Calibri" pitchFamily="34" charset="0"/>
              </a:rPr>
              <a:t>führt in der Regel zu Diskussionen:</a:t>
            </a:r>
          </a:p>
          <a:p>
            <a:pPr algn="just">
              <a:buFont typeface="Wingdings" pitchFamily="2" charset="2"/>
              <a:buChar char="§"/>
            </a:pPr>
            <a:r>
              <a:rPr lang="de-DE" sz="1600" dirty="0">
                <a:latin typeface="Calibri" pitchFamily="34" charset="0"/>
                <a:cs typeface="Calibri" pitchFamily="34" charset="0"/>
              </a:rPr>
              <a:t> </a:t>
            </a:r>
            <a:r>
              <a:rPr lang="de-DE" sz="1400" dirty="0">
                <a:latin typeface="Calibri" pitchFamily="34" charset="0"/>
                <a:cs typeface="Calibri" pitchFamily="34" charset="0"/>
              </a:rPr>
              <a:t>Wann </a:t>
            </a:r>
            <a:r>
              <a:rPr lang="de-DE" sz="1400" dirty="0" smtClean="0">
                <a:latin typeface="Calibri" pitchFamily="34" charset="0"/>
                <a:cs typeface="Calibri" pitchFamily="34" charset="0"/>
              </a:rPr>
              <a:t>kann/sollte </a:t>
            </a:r>
            <a:r>
              <a:rPr lang="de-DE" sz="1400" dirty="0">
                <a:latin typeface="Calibri" pitchFamily="34" charset="0"/>
                <a:cs typeface="Calibri" pitchFamily="34" charset="0"/>
              </a:rPr>
              <a:t>man welche Anforderungen stellen?</a:t>
            </a:r>
          </a:p>
          <a:p>
            <a:pPr algn="just">
              <a:buFont typeface="Wingdings" pitchFamily="2" charset="2"/>
              <a:buChar char="§"/>
            </a:pPr>
            <a:r>
              <a:rPr lang="de-DE" sz="1400" dirty="0">
                <a:latin typeface="Calibri" pitchFamily="34" charset="0"/>
                <a:cs typeface="Calibri" pitchFamily="34" charset="0"/>
              </a:rPr>
              <a:t>  Die Zuordnung = </a:t>
            </a:r>
            <a:r>
              <a:rPr lang="de-DE" sz="1400" dirty="0" smtClean="0">
                <a:latin typeface="Calibri" pitchFamily="34" charset="0"/>
                <a:cs typeface="Calibri" pitchFamily="34" charset="0"/>
              </a:rPr>
              <a:t>eigenes </a:t>
            </a:r>
            <a:r>
              <a:rPr lang="de-DE" sz="1400" dirty="0">
                <a:latin typeface="Calibri" pitchFamily="34" charset="0"/>
                <a:cs typeface="Calibri" pitchFamily="34" charset="0"/>
              </a:rPr>
              <a:t>Bild – Frage nach angemessen Anforderungen in den einzelnen Jahrgangsstufen?</a:t>
            </a:r>
          </a:p>
          <a:p>
            <a:pPr algn="just"/>
            <a:r>
              <a:rPr lang="de-DE" sz="1400" dirty="0">
                <a:latin typeface="Calibri" pitchFamily="34" charset="0"/>
                <a:cs typeface="Calibri" pitchFamily="34" charset="0"/>
              </a:rPr>
              <a:t>Klären:</a:t>
            </a:r>
          </a:p>
          <a:p>
            <a:pPr algn="just">
              <a:buFont typeface="Wingdings" pitchFamily="2" charset="2"/>
              <a:buChar char="§"/>
            </a:pPr>
            <a:r>
              <a:rPr lang="de-DE" sz="1400" dirty="0">
                <a:latin typeface="Calibri" pitchFamily="34" charset="0"/>
                <a:cs typeface="Calibri" pitchFamily="34" charset="0"/>
              </a:rPr>
              <a:t> Anforderungen beschreiben einen Weg der Kompetenzentwicklung  zum Erreichen der  Standards </a:t>
            </a:r>
          </a:p>
          <a:p>
            <a:pPr algn="just">
              <a:buFont typeface="Wingdings" pitchFamily="2" charset="2"/>
              <a:buChar char="§"/>
            </a:pPr>
            <a:r>
              <a:rPr lang="de-DE" sz="1400" dirty="0">
                <a:latin typeface="Calibri" pitchFamily="34" charset="0"/>
                <a:cs typeface="Calibri" pitchFamily="34" charset="0"/>
              </a:rPr>
              <a:t> zu finden: aufsteigende Anforderungen, aber auch gleiche Anforderungen</a:t>
            </a:r>
          </a:p>
          <a:p>
            <a:pPr algn="just">
              <a:buFont typeface="Wingdings" pitchFamily="2" charset="2"/>
              <a:buChar char="§"/>
            </a:pPr>
            <a:r>
              <a:rPr lang="de-DE" sz="1400" dirty="0">
                <a:latin typeface="Calibri" pitchFamily="34" charset="0"/>
                <a:cs typeface="Calibri" pitchFamily="34" charset="0"/>
              </a:rPr>
              <a:t> gleiche Anforderungen in höheren Jahrgangsstufen = „gefüllt“ mit anderen erweiterten Inhalten!</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bwMode="auto">
          <a:xfrm>
            <a:off x="-324544" y="2781449"/>
            <a:ext cx="8568952" cy="2374503"/>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a:solidFill>
                <a:schemeClr val="accent2"/>
              </a:solidFill>
              <a:latin typeface="Calibri" panose="020F0502020204030204" pitchFamily="34" charset="0"/>
            </a:endParaRPr>
          </a:p>
        </p:txBody>
      </p:sp>
      <p:sp>
        <p:nvSpPr>
          <p:cNvPr id="11266" name="Titel 1"/>
          <p:cNvSpPr>
            <a:spLocks noGrp="1"/>
          </p:cNvSpPr>
          <p:nvPr>
            <p:ph type="title"/>
          </p:nvPr>
        </p:nvSpPr>
        <p:spPr/>
        <p:txBody>
          <a:bodyPr>
            <a:normAutofit/>
          </a:bodyPr>
          <a:lstStyle/>
          <a:p>
            <a:r>
              <a:rPr lang="de-DE" sz="2500" dirty="0">
                <a:latin typeface="Calibri" pitchFamily="34" charset="0"/>
                <a:cs typeface="Calibri" pitchFamily="34" charset="0"/>
              </a:rPr>
              <a:t>Inhaltsbereich „Daten, Häufigkeiten und Wahrscheinlichkeit</a:t>
            </a:r>
            <a:r>
              <a:rPr lang="de-DE" sz="2500" dirty="0" smtClean="0">
                <a:latin typeface="Calibri" pitchFamily="34" charset="0"/>
                <a:cs typeface="Calibri" pitchFamily="34" charset="0"/>
              </a:rPr>
              <a:t>“</a:t>
            </a:r>
            <a:endParaRPr lang="de-DE" sz="2500" dirty="0">
              <a:latin typeface="Calibri" pitchFamily="34" charset="0"/>
              <a:cs typeface="Calibri" pitchFamily="34" charset="0"/>
            </a:endParaRPr>
          </a:p>
        </p:txBody>
      </p:sp>
      <p:sp>
        <p:nvSpPr>
          <p:cNvPr id="11268" name="Inhaltsplatzhalter 3"/>
          <p:cNvSpPr>
            <a:spLocks noGrp="1"/>
          </p:cNvSpPr>
          <p:nvPr>
            <p:ph idx="4294967295"/>
          </p:nvPr>
        </p:nvSpPr>
        <p:spPr>
          <a:xfrm>
            <a:off x="400000" y="1844675"/>
            <a:ext cx="7772400" cy="936625"/>
          </a:xfrm>
        </p:spPr>
        <p:txBody>
          <a:bodyPr/>
          <a:lstStyle/>
          <a:p>
            <a:pPr>
              <a:spcBef>
                <a:spcPct val="0"/>
              </a:spcBef>
              <a:spcAft>
                <a:spcPct val="0"/>
              </a:spcAft>
              <a:buNone/>
            </a:pPr>
            <a:r>
              <a:rPr lang="de-DE" sz="2000" b="1" dirty="0">
                <a:latin typeface="Calibri" pitchFamily="34" charset="0"/>
                <a:cs typeface="Calibri" pitchFamily="34" charset="0"/>
              </a:rPr>
              <a:t>Inhaltliche Schwerpunkte:</a:t>
            </a:r>
          </a:p>
          <a:p>
            <a:pPr lvl="1">
              <a:spcBef>
                <a:spcPct val="0"/>
              </a:spcBef>
              <a:spcAft>
                <a:spcPct val="0"/>
              </a:spcAft>
              <a:buNone/>
            </a:pPr>
            <a:r>
              <a:rPr lang="de-DE" sz="2000" dirty="0">
                <a:latin typeface="Calibri" pitchFamily="34" charset="0"/>
                <a:cs typeface="Calibri" pitchFamily="34" charset="0"/>
              </a:rPr>
              <a:t>Statistik, Kombinatorik, Zufall und Wahrscheinlichkeit</a:t>
            </a:r>
          </a:p>
          <a:p>
            <a:endParaRPr lang="de-DE" dirty="0">
              <a:latin typeface="Calibri" pitchFamily="34" charset="0"/>
              <a:cs typeface="Calibri" pitchFamily="34" charset="0"/>
            </a:endParaRPr>
          </a:p>
        </p:txBody>
      </p:sp>
      <p:sp>
        <p:nvSpPr>
          <p:cNvPr id="11267" name="Inhaltsplatzhalter 2"/>
          <p:cNvSpPr>
            <a:spLocks noGrp="1"/>
          </p:cNvSpPr>
          <p:nvPr>
            <p:ph idx="4294967295"/>
          </p:nvPr>
        </p:nvSpPr>
        <p:spPr>
          <a:xfrm>
            <a:off x="395560" y="2997200"/>
            <a:ext cx="7416800" cy="2159000"/>
          </a:xfrm>
        </p:spPr>
        <p:txBody>
          <a:bodyPr/>
          <a:lstStyle/>
          <a:p>
            <a:pPr>
              <a:buFont typeface="Wingdings" pitchFamily="2" charset="2"/>
              <a:buNone/>
            </a:pPr>
            <a:r>
              <a:rPr lang="de-DE" b="1" dirty="0">
                <a:latin typeface="Calibri" pitchFamily="34" charset="0"/>
                <a:cs typeface="Calibri" pitchFamily="34" charset="0"/>
              </a:rPr>
              <a:t>Auftrag </a:t>
            </a:r>
          </a:p>
          <a:p>
            <a:pPr>
              <a:buFont typeface="Wingdings" pitchFamily="2" charset="2"/>
              <a:buNone/>
            </a:pPr>
            <a:r>
              <a:rPr lang="de-DE" sz="1800" dirty="0">
                <a:latin typeface="Calibri" pitchFamily="34" charset="0"/>
                <a:cs typeface="Calibri" pitchFamily="34" charset="0"/>
              </a:rPr>
              <a:t>Sie erhalten </a:t>
            </a:r>
            <a:r>
              <a:rPr lang="de-DE" sz="1800" dirty="0" smtClean="0">
                <a:latin typeface="Calibri" pitchFamily="34" charset="0"/>
                <a:cs typeface="Calibri" pitchFamily="34" charset="0"/>
              </a:rPr>
              <a:t>mögliche </a:t>
            </a:r>
            <a:r>
              <a:rPr lang="de-DE" sz="1800" dirty="0">
                <a:latin typeface="Calibri" pitchFamily="34" charset="0"/>
                <a:cs typeface="Calibri" pitchFamily="34" charset="0"/>
              </a:rPr>
              <a:t>Anforderungen unsortiert.</a:t>
            </a:r>
          </a:p>
          <a:p>
            <a:pPr>
              <a:buFont typeface="Wingdings" pitchFamily="2" charset="2"/>
              <a:buChar char="§"/>
            </a:pPr>
            <a:r>
              <a:rPr lang="de-DE" sz="1800" dirty="0">
                <a:latin typeface="Calibri" pitchFamily="34" charset="0"/>
                <a:cs typeface="Calibri" pitchFamily="34" charset="0"/>
              </a:rPr>
              <a:t>Ordnen </a:t>
            </a:r>
            <a:r>
              <a:rPr lang="de-DE" sz="1800" dirty="0" smtClean="0">
                <a:latin typeface="Calibri" pitchFamily="34" charset="0"/>
                <a:cs typeface="Calibri" pitchFamily="34" charset="0"/>
              </a:rPr>
              <a:t>Sie </a:t>
            </a:r>
            <a:r>
              <a:rPr lang="de-DE" sz="1800" dirty="0">
                <a:latin typeface="Calibri" pitchFamily="34" charset="0"/>
                <a:cs typeface="Calibri" pitchFamily="34" charset="0"/>
              </a:rPr>
              <a:t>die Anforderungen den Jahrgansstufen zu.</a:t>
            </a:r>
          </a:p>
          <a:p>
            <a:pPr>
              <a:buFont typeface="Wingdings" pitchFamily="2" charset="2"/>
              <a:buChar char="§"/>
            </a:pPr>
            <a:r>
              <a:rPr lang="de-DE" sz="1800" dirty="0">
                <a:latin typeface="Calibri" pitchFamily="34" charset="0"/>
                <a:cs typeface="Calibri" pitchFamily="34" charset="0"/>
              </a:rPr>
              <a:t>Ordnen </a:t>
            </a:r>
            <a:r>
              <a:rPr lang="de-DE" sz="1800" dirty="0" smtClean="0">
                <a:latin typeface="Calibri" pitchFamily="34" charset="0"/>
                <a:cs typeface="Calibri" pitchFamily="34" charset="0"/>
              </a:rPr>
              <a:t>Sie </a:t>
            </a:r>
            <a:r>
              <a:rPr lang="de-DE" sz="1800" dirty="0">
                <a:latin typeface="Calibri" pitchFamily="34" charset="0"/>
                <a:cs typeface="Calibri" pitchFamily="34" charset="0"/>
              </a:rPr>
              <a:t>in den Jahrgangsstufen nach den inhaltlichen Schwerpunkten: Statistik, Kombinatorik, Zufall und Wahrscheinlichkeit.</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417587"/>
            <a:ext cx="8640960" cy="490861"/>
          </a:xfrm>
        </p:spPr>
        <p:txBody>
          <a:bodyPr>
            <a:noAutofit/>
          </a:bodyPr>
          <a:lstStyle/>
          <a:p>
            <a:r>
              <a:rPr lang="de-DE" sz="2000" dirty="0">
                <a:latin typeface="Calibri" pitchFamily="34" charset="0"/>
                <a:cs typeface="Calibri" pitchFamily="34" charset="0"/>
              </a:rPr>
              <a:t>Inhaltsbereich „Daten, Häufigkeiten und Wahrscheinlichkeit“ </a:t>
            </a:r>
            <a:r>
              <a:rPr lang="de-DE" sz="2000" dirty="0"/>
              <a:t>–</a:t>
            </a:r>
            <a:r>
              <a:rPr lang="de-DE" sz="2000" dirty="0">
                <a:latin typeface="Calibri" pitchFamily="34" charset="0"/>
                <a:cs typeface="Calibri" pitchFamily="34" charset="0"/>
              </a:rPr>
              <a:t> Anforderungen</a:t>
            </a:r>
            <a:endParaRPr lang="de-DE" sz="2000" dirty="0"/>
          </a:p>
        </p:txBody>
      </p:sp>
      <p:graphicFrame>
        <p:nvGraphicFramePr>
          <p:cNvPr id="5" name="Tabelle 4"/>
          <p:cNvGraphicFramePr>
            <a:graphicFrameLocks noGrp="1"/>
          </p:cNvGraphicFramePr>
          <p:nvPr>
            <p:extLst>
              <p:ext uri="{D42A27DB-BD31-4B8C-83A1-F6EECF244321}">
                <p14:modId xmlns:p14="http://schemas.microsoft.com/office/powerpoint/2010/main" val="1364705382"/>
              </p:ext>
            </p:extLst>
          </p:nvPr>
        </p:nvGraphicFramePr>
        <p:xfrm>
          <a:off x="179511" y="1052736"/>
          <a:ext cx="8640960" cy="4608512"/>
        </p:xfrm>
        <a:graphic>
          <a:graphicData uri="http://schemas.openxmlformats.org/drawingml/2006/table">
            <a:tbl>
              <a:tblPr/>
              <a:tblGrid>
                <a:gridCol w="2836724">
                  <a:extLst>
                    <a:ext uri="{9D8B030D-6E8A-4147-A177-3AD203B41FA5}">
                      <a16:colId xmlns:a16="http://schemas.microsoft.com/office/drawing/2014/main" val="20000"/>
                    </a:ext>
                  </a:extLst>
                </a:gridCol>
                <a:gridCol w="2875623">
                  <a:extLst>
                    <a:ext uri="{9D8B030D-6E8A-4147-A177-3AD203B41FA5}">
                      <a16:colId xmlns:a16="http://schemas.microsoft.com/office/drawing/2014/main" val="20001"/>
                    </a:ext>
                  </a:extLst>
                </a:gridCol>
                <a:gridCol w="2928613">
                  <a:extLst>
                    <a:ext uri="{9D8B030D-6E8A-4147-A177-3AD203B41FA5}">
                      <a16:colId xmlns:a16="http://schemas.microsoft.com/office/drawing/2014/main" val="20002"/>
                    </a:ext>
                  </a:extLst>
                </a:gridCol>
              </a:tblGrid>
              <a:tr h="392706">
                <a:tc>
                  <a:txBody>
                    <a:bodyPr/>
                    <a:lstStyle/>
                    <a:p>
                      <a:pPr marL="180340" indent="-180340" algn="ctr">
                        <a:spcAft>
                          <a:spcPts val="300"/>
                        </a:spcAft>
                        <a:tabLst>
                          <a:tab pos="180340" algn="l"/>
                          <a:tab pos="228600" algn="l"/>
                          <a:tab pos="180340" algn="l"/>
                        </a:tabLst>
                      </a:pPr>
                      <a:r>
                        <a:rPr lang="de-DE" sz="1600" b="1" dirty="0">
                          <a:latin typeface="Calibri"/>
                          <a:ea typeface="Arial Unicode MS"/>
                          <a:cs typeface="Times New Roman"/>
                        </a:rPr>
                        <a:t>Jahrgangsstufen 1/2</a:t>
                      </a:r>
                      <a:endParaRPr lang="de-DE" sz="1600" dirty="0">
                        <a:latin typeface="Arial"/>
                        <a:ea typeface="Arial Unicode MS"/>
                        <a:cs typeface="Times New Roman"/>
                      </a:endParaRPr>
                    </a:p>
                  </a:txBody>
                  <a:tcPr marL="27839" marR="27839"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180340" indent="-180340" algn="ctr">
                        <a:spcAft>
                          <a:spcPts val="300"/>
                        </a:spcAft>
                        <a:tabLst>
                          <a:tab pos="180340" algn="l"/>
                          <a:tab pos="228600" algn="l"/>
                          <a:tab pos="180340" algn="l"/>
                        </a:tabLst>
                      </a:pPr>
                      <a:r>
                        <a:rPr lang="de-DE" sz="1600" b="1" dirty="0">
                          <a:latin typeface="Calibri"/>
                          <a:ea typeface="Arial Unicode MS"/>
                          <a:cs typeface="Times New Roman"/>
                        </a:rPr>
                        <a:t>Jahrgangsstufen 3/4</a:t>
                      </a:r>
                      <a:endParaRPr lang="de-DE" sz="1600" dirty="0">
                        <a:latin typeface="Arial"/>
                        <a:ea typeface="Arial Unicode MS"/>
                        <a:cs typeface="Times New Roman"/>
                      </a:endParaRPr>
                    </a:p>
                  </a:txBody>
                  <a:tcPr marL="27839" marR="278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180340" indent="-180340" algn="ctr">
                        <a:spcAft>
                          <a:spcPts val="300"/>
                        </a:spcAft>
                        <a:tabLst>
                          <a:tab pos="180340" algn="l"/>
                          <a:tab pos="228600" algn="l"/>
                          <a:tab pos="180340" algn="l"/>
                        </a:tabLst>
                      </a:pPr>
                      <a:r>
                        <a:rPr lang="de-DE" sz="1600" b="1" dirty="0">
                          <a:latin typeface="Calibri"/>
                          <a:ea typeface="Arial Unicode MS"/>
                          <a:cs typeface="Times New Roman"/>
                        </a:rPr>
                        <a:t>Jahrgangsstufen 5/6</a:t>
                      </a:r>
                      <a:endParaRPr lang="de-DE" sz="1600" dirty="0">
                        <a:latin typeface="Arial"/>
                        <a:ea typeface="Arial Unicode MS"/>
                        <a:cs typeface="Times New Roman"/>
                      </a:endParaRPr>
                    </a:p>
                  </a:txBody>
                  <a:tcPr marL="27839" marR="27839"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15806">
                <a:tc>
                  <a:txBody>
                    <a:bodyPr/>
                    <a:lstStyle/>
                    <a:p>
                      <a:pPr marL="180340" indent="-180340" algn="l">
                        <a:spcAft>
                          <a:spcPts val="300"/>
                        </a:spcAft>
                        <a:buFont typeface="Symbol" pitchFamily="18" charset="2"/>
                        <a:buChar char="-"/>
                        <a:tabLst>
                          <a:tab pos="180340" algn="l"/>
                          <a:tab pos="228600" algn="l"/>
                          <a:tab pos="180340" algn="l"/>
                        </a:tabLst>
                      </a:pPr>
                      <a:endParaRPr lang="de-DE" sz="800" dirty="0">
                        <a:latin typeface="Calibri"/>
                        <a:ea typeface="Arial Unicode MS"/>
                        <a:cs typeface="Times New Roman"/>
                      </a:endParaRPr>
                    </a:p>
                    <a:p>
                      <a:pPr marL="180340" indent="-180340" algn="l">
                        <a:spcAft>
                          <a:spcPts val="300"/>
                        </a:spcAft>
                        <a:buFont typeface="Symbol" pitchFamily="18" charset="2"/>
                        <a:buChar char="-"/>
                        <a:tabLst>
                          <a:tab pos="180340" algn="l"/>
                          <a:tab pos="228600" algn="l"/>
                        </a:tabLst>
                      </a:pPr>
                      <a:r>
                        <a:rPr lang="de-DE" sz="1200" dirty="0">
                          <a:solidFill>
                            <a:schemeClr val="accent2">
                              <a:lumMod val="75000"/>
                            </a:schemeClr>
                          </a:solidFill>
                          <a:latin typeface="Calibri" pitchFamily="34" charset="0"/>
                          <a:ea typeface="Arial Unicode MS"/>
                          <a:cs typeface="Calibri" pitchFamily="34" charset="0"/>
                        </a:rPr>
                        <a:t>Daten erfassen, aufbereiten und darstellen </a:t>
                      </a:r>
                    </a:p>
                    <a:p>
                      <a:pPr marL="180340" indent="-180340" algn="l">
                        <a:spcAft>
                          <a:spcPts val="300"/>
                        </a:spcAft>
                        <a:buFont typeface="Symbol" pitchFamily="18" charset="2"/>
                        <a:buChar char="-"/>
                        <a:tabLst>
                          <a:tab pos="180340" algn="l"/>
                          <a:tab pos="228600" algn="l"/>
                        </a:tabLst>
                      </a:pPr>
                      <a:r>
                        <a:rPr lang="de-DE" sz="1200" dirty="0">
                          <a:solidFill>
                            <a:schemeClr val="accent2">
                              <a:lumMod val="75000"/>
                            </a:schemeClr>
                          </a:solidFill>
                          <a:latin typeface="Calibri" pitchFamily="34" charset="0"/>
                          <a:ea typeface="Arial Unicode MS"/>
                          <a:cs typeface="Calibri" pitchFamily="34" charset="0"/>
                        </a:rPr>
                        <a:t>aus Bildern, Schaubildern und Diagrammen Informationen entnehmen und Aussagen dazu treffen </a:t>
                      </a:r>
                    </a:p>
                    <a:p>
                      <a:pPr marL="180340" indent="-180340" algn="l">
                        <a:spcAft>
                          <a:spcPts val="300"/>
                        </a:spcAft>
                        <a:buFont typeface="Symbol" pitchFamily="18" charset="2"/>
                        <a:buNone/>
                        <a:tabLst>
                          <a:tab pos="180340" algn="l"/>
                          <a:tab pos="228600" algn="l"/>
                        </a:tabLst>
                      </a:pPr>
                      <a:endParaRPr lang="de-DE" sz="1200" dirty="0">
                        <a:solidFill>
                          <a:srgbClr val="FF0000"/>
                        </a:solidFill>
                        <a:latin typeface="Calibri" pitchFamily="34" charset="0"/>
                        <a:ea typeface="Arial Unicode MS"/>
                        <a:cs typeface="Calibri" pitchFamily="34" charset="0"/>
                      </a:endParaRPr>
                    </a:p>
                    <a:p>
                      <a:pPr marL="180340" indent="-180340" algn="l">
                        <a:spcAft>
                          <a:spcPts val="300"/>
                        </a:spcAft>
                        <a:buFont typeface="Symbol" pitchFamily="18" charset="2"/>
                        <a:buNone/>
                        <a:tabLst>
                          <a:tab pos="180340" algn="l"/>
                          <a:tab pos="228600" algn="l"/>
                        </a:tabLst>
                      </a:pPr>
                      <a:endParaRPr lang="de-DE" sz="1200" dirty="0">
                        <a:solidFill>
                          <a:srgbClr val="FF0000"/>
                        </a:solidFill>
                        <a:latin typeface="Calibri" pitchFamily="34" charset="0"/>
                        <a:ea typeface="Arial Unicode MS"/>
                        <a:cs typeface="Calibri" pitchFamily="34" charset="0"/>
                      </a:endParaRPr>
                    </a:p>
                    <a:p>
                      <a:pPr marL="180340" indent="-180340" algn="l">
                        <a:spcAft>
                          <a:spcPts val="300"/>
                        </a:spcAft>
                        <a:buFont typeface="Symbol" pitchFamily="18" charset="2"/>
                        <a:buNone/>
                        <a:tabLst>
                          <a:tab pos="180340" algn="l"/>
                          <a:tab pos="228600" algn="l"/>
                        </a:tabLst>
                      </a:pPr>
                      <a:endParaRPr lang="de-DE" sz="1200" dirty="0">
                        <a:latin typeface="Calibri" pitchFamily="34" charset="0"/>
                        <a:ea typeface="Arial Unicode MS"/>
                        <a:cs typeface="Calibri" pitchFamily="34" charset="0"/>
                      </a:endParaRPr>
                    </a:p>
                    <a:p>
                      <a:pPr marL="180340" indent="-180340" algn="l">
                        <a:spcAft>
                          <a:spcPts val="300"/>
                        </a:spcAft>
                        <a:buFont typeface="Symbol" pitchFamily="18" charset="2"/>
                        <a:buNone/>
                        <a:tabLst>
                          <a:tab pos="180340" algn="l"/>
                          <a:tab pos="228600" algn="l"/>
                        </a:tabLst>
                      </a:pPr>
                      <a:endParaRPr lang="de-DE" sz="1200" dirty="0">
                        <a:latin typeface="Calibri" pitchFamily="34" charset="0"/>
                        <a:ea typeface="Arial Unicode MS"/>
                        <a:cs typeface="Calibri" pitchFamily="34" charset="0"/>
                      </a:endParaRPr>
                    </a:p>
                    <a:p>
                      <a:pPr marL="180340" indent="-180340" algn="l">
                        <a:spcAft>
                          <a:spcPts val="300"/>
                        </a:spcAft>
                        <a:buFont typeface="Symbol" pitchFamily="18" charset="2"/>
                        <a:buChar char="-"/>
                        <a:tabLst>
                          <a:tab pos="180340" algn="l"/>
                          <a:tab pos="228600" algn="l"/>
                        </a:tabLst>
                      </a:pPr>
                      <a:r>
                        <a:rPr lang="de-DE" sz="1200" dirty="0">
                          <a:latin typeface="Calibri" pitchFamily="34" charset="0"/>
                          <a:ea typeface="Arial Unicode MS"/>
                          <a:cs typeface="Calibri" pitchFamily="34" charset="0"/>
                        </a:rPr>
                        <a:t>in Vorgängen der eigenen Erfahrungswelt zufällige Ereignisse finden</a:t>
                      </a:r>
                    </a:p>
                    <a:p>
                      <a:pPr marL="180340" indent="-180340" algn="l">
                        <a:spcAft>
                          <a:spcPts val="300"/>
                        </a:spcAft>
                        <a:buFont typeface="Symbol" pitchFamily="18" charset="2"/>
                        <a:buChar char="-"/>
                        <a:tabLst>
                          <a:tab pos="180340" algn="l"/>
                          <a:tab pos="228600" algn="l"/>
                        </a:tabLst>
                      </a:pPr>
                      <a:r>
                        <a:rPr lang="de-DE" sz="1200" dirty="0">
                          <a:latin typeface="Calibri" pitchFamily="34" charset="0"/>
                          <a:ea typeface="Arial Unicode MS"/>
                          <a:cs typeface="Calibri" pitchFamily="34" charset="0"/>
                        </a:rPr>
                        <a:t>den Ereignissen Begriffe zuordnen</a:t>
                      </a:r>
                    </a:p>
                    <a:p>
                      <a:pPr marL="180340" indent="-180340" algn="l">
                        <a:spcAft>
                          <a:spcPts val="300"/>
                        </a:spcAft>
                        <a:buFont typeface="Symbol" pitchFamily="18" charset="2"/>
                        <a:buNone/>
                        <a:tabLst>
                          <a:tab pos="180340" algn="l"/>
                          <a:tab pos="228600" algn="l"/>
                        </a:tabLst>
                      </a:pPr>
                      <a:endParaRPr lang="de-DE" sz="1200" dirty="0">
                        <a:latin typeface="Calibri" pitchFamily="34" charset="0"/>
                        <a:ea typeface="Arial Unicode MS"/>
                        <a:cs typeface="Calibri" pitchFamily="34" charset="0"/>
                      </a:endParaRPr>
                    </a:p>
                    <a:p>
                      <a:pPr marL="180340" indent="-180340" algn="l">
                        <a:spcAft>
                          <a:spcPts val="300"/>
                        </a:spcAft>
                        <a:buFont typeface="Symbol" pitchFamily="18" charset="2"/>
                        <a:buNone/>
                        <a:tabLst>
                          <a:tab pos="180340" algn="l"/>
                          <a:tab pos="228600" algn="l"/>
                        </a:tabLst>
                      </a:pPr>
                      <a:endParaRPr lang="de-DE" sz="1200" dirty="0">
                        <a:latin typeface="Calibri" pitchFamily="34" charset="0"/>
                        <a:ea typeface="Arial Unicode MS"/>
                        <a:cs typeface="Calibri" pitchFamily="34" charset="0"/>
                      </a:endParaRPr>
                    </a:p>
                    <a:p>
                      <a:pPr marL="180340" indent="-180340" algn="l">
                        <a:spcAft>
                          <a:spcPts val="300"/>
                        </a:spcAft>
                        <a:buFont typeface="Symbol" pitchFamily="18" charset="2"/>
                        <a:buNone/>
                        <a:tabLst>
                          <a:tab pos="180340" algn="l"/>
                          <a:tab pos="228600" algn="l"/>
                        </a:tabLst>
                      </a:pPr>
                      <a:endParaRPr lang="de-DE" sz="1200" dirty="0">
                        <a:latin typeface="Calibri" pitchFamily="34" charset="0"/>
                        <a:ea typeface="Arial Unicode MS"/>
                        <a:cs typeface="Calibri" pitchFamily="34" charset="0"/>
                      </a:endParaRPr>
                    </a:p>
                    <a:p>
                      <a:pPr marL="180340" indent="-180340" algn="l">
                        <a:spcAft>
                          <a:spcPts val="300"/>
                        </a:spcAft>
                        <a:buFont typeface="Symbol" pitchFamily="18" charset="2"/>
                        <a:buNone/>
                        <a:tabLst>
                          <a:tab pos="180340" algn="l"/>
                          <a:tab pos="228600" algn="l"/>
                        </a:tabLst>
                      </a:pPr>
                      <a:endParaRPr lang="de-DE" sz="1200" dirty="0">
                        <a:latin typeface="Calibri" pitchFamily="34" charset="0"/>
                        <a:ea typeface="Arial Unicode MS"/>
                        <a:cs typeface="Calibri" pitchFamily="34" charset="0"/>
                      </a:endParaRPr>
                    </a:p>
                    <a:p>
                      <a:pPr marL="180340" indent="-180340" algn="l">
                        <a:spcAft>
                          <a:spcPts val="300"/>
                        </a:spcAft>
                        <a:buFont typeface="Symbol" pitchFamily="18" charset="2"/>
                        <a:buNone/>
                        <a:tabLst>
                          <a:tab pos="180340" algn="l"/>
                          <a:tab pos="228600" algn="l"/>
                        </a:tabLst>
                      </a:pPr>
                      <a:endParaRPr lang="de-DE" sz="1200" dirty="0">
                        <a:solidFill>
                          <a:srgbClr val="327A86"/>
                        </a:solidFill>
                        <a:latin typeface="Calibri" pitchFamily="34" charset="0"/>
                        <a:ea typeface="Arial Unicode MS"/>
                        <a:cs typeface="Calibri" pitchFamily="34" charset="0"/>
                      </a:endParaRPr>
                    </a:p>
                    <a:p>
                      <a:pPr marL="180340" indent="-180340" algn="l">
                        <a:spcAft>
                          <a:spcPts val="300"/>
                        </a:spcAft>
                        <a:buFont typeface="Symbol" pitchFamily="18" charset="2"/>
                        <a:buChar char="-"/>
                        <a:tabLst>
                          <a:tab pos="180340" algn="l"/>
                          <a:tab pos="228600" algn="l"/>
                        </a:tabLst>
                      </a:pPr>
                      <a:r>
                        <a:rPr lang="de-DE" sz="1200" dirty="0">
                          <a:solidFill>
                            <a:srgbClr val="327A86"/>
                          </a:solidFill>
                          <a:latin typeface="Calibri" pitchFamily="34" charset="0"/>
                          <a:ea typeface="Arial Unicode MS"/>
                          <a:cs typeface="Calibri" pitchFamily="34" charset="0"/>
                        </a:rPr>
                        <a:t>einfache kombinatorische Aufgaben  lösen</a:t>
                      </a:r>
                    </a:p>
                  </a:txBody>
                  <a:tcPr marL="27839" marR="27839"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180340" indent="-180340" algn="l">
                        <a:spcAft>
                          <a:spcPts val="300"/>
                        </a:spcAft>
                        <a:tabLst>
                          <a:tab pos="180340" algn="l"/>
                          <a:tab pos="228600" algn="l"/>
                          <a:tab pos="180340" algn="l"/>
                        </a:tabLst>
                      </a:pPr>
                      <a:endParaRPr lang="de-DE" sz="800" dirty="0">
                        <a:latin typeface="Calibri"/>
                        <a:ea typeface="Arial Unicode MS"/>
                        <a:cs typeface="Times New Roman"/>
                      </a:endParaRPr>
                    </a:p>
                    <a:p>
                      <a:pPr marL="180340" indent="-180340" algn="l">
                        <a:spcAft>
                          <a:spcPts val="300"/>
                        </a:spcAft>
                        <a:buFont typeface="Symbol" pitchFamily="18" charset="2"/>
                        <a:buChar char="-"/>
                        <a:tabLst>
                          <a:tab pos="180340" algn="l"/>
                          <a:tab pos="228600" algn="l"/>
                        </a:tabLst>
                      </a:pPr>
                      <a:r>
                        <a:rPr lang="de-DE" sz="1200" dirty="0">
                          <a:solidFill>
                            <a:schemeClr val="accent2">
                              <a:lumMod val="75000"/>
                            </a:schemeClr>
                          </a:solidFill>
                          <a:latin typeface="Calibri" pitchFamily="34" charset="0"/>
                          <a:ea typeface="Arial Unicode MS"/>
                          <a:cs typeface="Calibri" pitchFamily="34" charset="0"/>
                        </a:rPr>
                        <a:t>Methoden zur Datenerfassung auswählen </a:t>
                      </a:r>
                    </a:p>
                    <a:p>
                      <a:pPr marL="180340" indent="-180340" algn="l">
                        <a:spcAft>
                          <a:spcPts val="300"/>
                        </a:spcAft>
                        <a:buFont typeface="Symbol" pitchFamily="18" charset="2"/>
                        <a:buChar char="-"/>
                        <a:tabLst>
                          <a:tab pos="180340" algn="l"/>
                          <a:tab pos="228600" algn="l"/>
                        </a:tabLst>
                      </a:pPr>
                      <a:r>
                        <a:rPr lang="de-DE" sz="1200" dirty="0">
                          <a:solidFill>
                            <a:schemeClr val="accent2">
                              <a:lumMod val="75000"/>
                            </a:schemeClr>
                          </a:solidFill>
                          <a:latin typeface="Calibri" pitchFamily="34" charset="0"/>
                          <a:ea typeface="Arial Unicode MS"/>
                          <a:cs typeface="Calibri" pitchFamily="34" charset="0"/>
                        </a:rPr>
                        <a:t>Daten erfassen, aufbereiten und darstellen</a:t>
                      </a:r>
                    </a:p>
                    <a:p>
                      <a:pPr marL="180340" indent="-180340" algn="l">
                        <a:spcAft>
                          <a:spcPts val="300"/>
                        </a:spcAft>
                        <a:buFont typeface="Symbol" pitchFamily="18" charset="2"/>
                        <a:buChar char="-"/>
                        <a:tabLst>
                          <a:tab pos="180340" algn="l"/>
                          <a:tab pos="228600" algn="l"/>
                        </a:tabLst>
                      </a:pPr>
                      <a:r>
                        <a:rPr lang="de-DE" sz="1200" dirty="0">
                          <a:solidFill>
                            <a:schemeClr val="accent2">
                              <a:lumMod val="75000"/>
                            </a:schemeClr>
                          </a:solidFill>
                          <a:latin typeface="Calibri" pitchFamily="34" charset="0"/>
                          <a:ea typeface="Arial Unicode MS"/>
                          <a:cs typeface="Calibri" pitchFamily="34" charset="0"/>
                        </a:rPr>
                        <a:t>Daten sachgerecht interpretieren und kritisch reflektieren</a:t>
                      </a:r>
                    </a:p>
                    <a:p>
                      <a:pPr marL="180340" indent="-180340" algn="l">
                        <a:spcAft>
                          <a:spcPts val="300"/>
                        </a:spcAft>
                        <a:buFont typeface="Symbol" pitchFamily="18" charset="2"/>
                        <a:buChar char="-"/>
                        <a:tabLst>
                          <a:tab pos="180340" algn="l"/>
                          <a:tab pos="228600" algn="l"/>
                        </a:tabLst>
                      </a:pPr>
                      <a:r>
                        <a:rPr lang="de-DE" sz="1200" dirty="0">
                          <a:solidFill>
                            <a:schemeClr val="accent2">
                              <a:lumMod val="75000"/>
                            </a:schemeClr>
                          </a:solidFill>
                          <a:latin typeface="Calibri" pitchFamily="34" charset="0"/>
                          <a:ea typeface="Arial Unicode MS"/>
                          <a:cs typeface="Calibri" pitchFamily="34" charset="0"/>
                        </a:rPr>
                        <a:t>verschiedene Darstellungen, auch des gleichen Sachverhalts, miteinander vergleichen</a:t>
                      </a:r>
                    </a:p>
                    <a:p>
                      <a:pPr marL="0" indent="0" algn="l">
                        <a:spcAft>
                          <a:spcPts val="300"/>
                        </a:spcAft>
                        <a:buFont typeface="Symbol" pitchFamily="18" charset="2"/>
                        <a:buNone/>
                        <a:tabLst>
                          <a:tab pos="180340" algn="l"/>
                          <a:tab pos="228600" algn="l"/>
                        </a:tabLst>
                      </a:pPr>
                      <a:endParaRPr lang="de-DE" sz="1200" dirty="0">
                        <a:latin typeface="Calibri" pitchFamily="34" charset="0"/>
                        <a:ea typeface="Arial Unicode MS"/>
                        <a:cs typeface="Calibri" pitchFamily="34" charset="0"/>
                      </a:endParaRPr>
                    </a:p>
                    <a:p>
                      <a:pPr marL="180340" indent="-180340" algn="l">
                        <a:spcAft>
                          <a:spcPts val="300"/>
                        </a:spcAft>
                        <a:buFont typeface="Symbol" pitchFamily="18" charset="2"/>
                        <a:buChar char="-"/>
                        <a:tabLst>
                          <a:tab pos="180340" algn="l"/>
                          <a:tab pos="228600" algn="l"/>
                        </a:tabLst>
                      </a:pPr>
                      <a:r>
                        <a:rPr lang="de-DE" sz="1200" dirty="0">
                          <a:latin typeface="Calibri" pitchFamily="34" charset="0"/>
                          <a:ea typeface="Arial Unicode MS"/>
                          <a:cs typeface="Calibri" pitchFamily="34" charset="0"/>
                        </a:rPr>
                        <a:t>einfache Zufallsexperimente planen, durchführen und dokumentieren </a:t>
                      </a:r>
                    </a:p>
                    <a:p>
                      <a:pPr marL="180340" indent="-180340" algn="l">
                        <a:spcAft>
                          <a:spcPts val="300"/>
                        </a:spcAft>
                        <a:buFont typeface="Symbol" pitchFamily="18" charset="2"/>
                        <a:buChar char="-"/>
                        <a:tabLst>
                          <a:tab pos="180340" algn="l"/>
                          <a:tab pos="228600" algn="l"/>
                        </a:tabLst>
                      </a:pPr>
                      <a:r>
                        <a:rPr lang="de-DE" sz="1200" dirty="0">
                          <a:latin typeface="Calibri" pitchFamily="34" charset="0"/>
                          <a:ea typeface="Arial Unicode MS"/>
                          <a:cs typeface="Calibri" pitchFamily="34" charset="0"/>
                        </a:rPr>
                        <a:t>Versuchsreihen nutzen, um die Wahrscheinlichkeit von Ergebnissen einzuschätzen</a:t>
                      </a:r>
                    </a:p>
                    <a:p>
                      <a:pPr marL="180340" indent="-180340" algn="l">
                        <a:spcAft>
                          <a:spcPts val="300"/>
                        </a:spcAft>
                        <a:buFont typeface="Symbol" pitchFamily="18" charset="2"/>
                        <a:buChar char="-"/>
                        <a:tabLst>
                          <a:tab pos="180340" algn="l"/>
                          <a:tab pos="228600" algn="l"/>
                        </a:tabLst>
                      </a:pPr>
                      <a:r>
                        <a:rPr lang="de-DE" sz="1200" dirty="0">
                          <a:latin typeface="Calibri" pitchFamily="34" charset="0"/>
                          <a:ea typeface="Arial Unicode MS"/>
                          <a:cs typeface="Calibri" pitchFamily="34" charset="0"/>
                        </a:rPr>
                        <a:t>Anordnungen nutzen, um die Wahrscheinlichkeit von Ergebnissen einzuschätzen</a:t>
                      </a:r>
                    </a:p>
                  </a:txBody>
                  <a:tcPr marL="27839" marR="278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180340" indent="-180340" algn="l">
                        <a:spcAft>
                          <a:spcPts val="300"/>
                        </a:spcAft>
                        <a:tabLst>
                          <a:tab pos="180340" algn="l"/>
                          <a:tab pos="228600" algn="l"/>
                          <a:tab pos="180340" algn="l"/>
                        </a:tabLst>
                      </a:pPr>
                      <a:endParaRPr lang="de-DE" sz="800" dirty="0">
                        <a:latin typeface="Calibri"/>
                        <a:ea typeface="Arial Unicode MS"/>
                        <a:cs typeface="Times New Roman"/>
                      </a:endParaRPr>
                    </a:p>
                    <a:p>
                      <a:pPr marL="180340" indent="-180340" algn="l">
                        <a:spcAft>
                          <a:spcPts val="300"/>
                        </a:spcAft>
                        <a:buFont typeface="Symbol" pitchFamily="18" charset="2"/>
                        <a:buChar char="-"/>
                        <a:tabLst>
                          <a:tab pos="180340" algn="l"/>
                          <a:tab pos="228600" algn="l"/>
                        </a:tabLst>
                      </a:pPr>
                      <a:r>
                        <a:rPr lang="de-DE" sz="1200" dirty="0">
                          <a:solidFill>
                            <a:schemeClr val="accent2">
                              <a:lumMod val="75000"/>
                            </a:schemeClr>
                          </a:solidFill>
                          <a:latin typeface="Calibri" pitchFamily="34" charset="0"/>
                          <a:ea typeface="Arial Unicode MS"/>
                          <a:cs typeface="Calibri" pitchFamily="34" charset="0"/>
                        </a:rPr>
                        <a:t>einschätzen, welche Daten zur Problembearbeitung notwendig sind</a:t>
                      </a:r>
                    </a:p>
                    <a:p>
                      <a:pPr marL="180340" indent="-180340" algn="l">
                        <a:spcAft>
                          <a:spcPts val="300"/>
                        </a:spcAft>
                        <a:buFont typeface="Symbol" pitchFamily="18" charset="2"/>
                        <a:buChar char="-"/>
                        <a:tabLst>
                          <a:tab pos="180340" algn="l"/>
                          <a:tab pos="228600" algn="l"/>
                        </a:tabLst>
                      </a:pPr>
                      <a:r>
                        <a:rPr lang="de-DE" sz="1200" dirty="0">
                          <a:solidFill>
                            <a:schemeClr val="accent2">
                              <a:lumMod val="75000"/>
                            </a:schemeClr>
                          </a:solidFill>
                          <a:latin typeface="Calibri" pitchFamily="34" charset="0"/>
                          <a:ea typeface="Arial Unicode MS"/>
                          <a:cs typeface="Calibri" pitchFamily="34" charset="0"/>
                        </a:rPr>
                        <a:t>Methoden zur Datenerfassung und Formen der Datendarstellung auswählen, verwenden und kritisch reflektieren</a:t>
                      </a:r>
                    </a:p>
                    <a:p>
                      <a:pPr marL="180340" indent="-180340" algn="l">
                        <a:spcAft>
                          <a:spcPts val="300"/>
                        </a:spcAft>
                        <a:buFont typeface="Symbol" pitchFamily="18" charset="2"/>
                        <a:buChar char="-"/>
                        <a:tabLst>
                          <a:tab pos="180340" algn="l"/>
                          <a:tab pos="228600" algn="l"/>
                        </a:tabLst>
                      </a:pPr>
                      <a:r>
                        <a:rPr lang="de-DE" sz="1200" dirty="0">
                          <a:solidFill>
                            <a:schemeClr val="accent2">
                              <a:lumMod val="75000"/>
                            </a:schemeClr>
                          </a:solidFill>
                          <a:latin typeface="Calibri" pitchFamily="34" charset="0"/>
                          <a:ea typeface="Arial Unicode MS"/>
                          <a:cs typeface="Calibri" pitchFamily="34" charset="0"/>
                        </a:rPr>
                        <a:t>Daten aufbereiten, darstellen, sachgerecht interpretieren und adressatengerecht präsentieren</a:t>
                      </a:r>
                    </a:p>
                    <a:p>
                      <a:pPr marL="180340" indent="-180340" algn="l">
                        <a:spcAft>
                          <a:spcPts val="300"/>
                        </a:spcAft>
                        <a:buFont typeface="Symbol" pitchFamily="18" charset="2"/>
                        <a:buChar char="-"/>
                        <a:tabLst>
                          <a:tab pos="180340" algn="l"/>
                          <a:tab pos="228600" algn="l"/>
                        </a:tabLst>
                      </a:pPr>
                      <a:endParaRPr lang="de-DE" sz="1200" dirty="0">
                        <a:latin typeface="Calibri" pitchFamily="34" charset="0"/>
                        <a:ea typeface="Arial Unicode MS"/>
                        <a:cs typeface="Calibri" pitchFamily="34" charset="0"/>
                      </a:endParaRPr>
                    </a:p>
                    <a:p>
                      <a:pPr marL="180340" indent="-180340" algn="l">
                        <a:spcAft>
                          <a:spcPts val="300"/>
                        </a:spcAft>
                        <a:buFont typeface="Symbol" pitchFamily="18" charset="2"/>
                        <a:buChar char="-"/>
                        <a:tabLst>
                          <a:tab pos="180340" algn="l"/>
                          <a:tab pos="228600" algn="l"/>
                        </a:tabLst>
                      </a:pPr>
                      <a:r>
                        <a:rPr lang="de-DE" sz="1200" dirty="0">
                          <a:latin typeface="Calibri" pitchFamily="34" charset="0"/>
                          <a:ea typeface="Arial Unicode MS"/>
                          <a:cs typeface="Calibri" pitchFamily="34" charset="0"/>
                        </a:rPr>
                        <a:t>Wahrscheinlichkeit mit Hilfe der Bruchdarstellung angeben und vergleichen</a:t>
                      </a:r>
                    </a:p>
                    <a:p>
                      <a:pPr marL="180340" indent="-180340" algn="l">
                        <a:spcAft>
                          <a:spcPts val="300"/>
                        </a:spcAft>
                        <a:buFont typeface="Symbol" pitchFamily="18" charset="2"/>
                        <a:buChar char="-"/>
                        <a:tabLst>
                          <a:tab pos="180340" algn="l"/>
                          <a:tab pos="228600" algn="l"/>
                        </a:tabLst>
                      </a:pPr>
                      <a:r>
                        <a:rPr lang="de-DE" sz="1200" dirty="0">
                          <a:latin typeface="Calibri" pitchFamily="34" charset="0"/>
                          <a:ea typeface="Arial Unicode MS"/>
                          <a:cs typeface="Calibri" pitchFamily="34" charset="0"/>
                        </a:rPr>
                        <a:t>theoretisch ermittelte Wahrscheinlichkeiten mit dazu empirisch ermittelten Häufigkeiten vergleichen </a:t>
                      </a:r>
                    </a:p>
                    <a:p>
                      <a:pPr marL="180340" indent="-180340" algn="l">
                        <a:spcAft>
                          <a:spcPts val="300"/>
                        </a:spcAft>
                        <a:buFont typeface="Symbol" pitchFamily="18" charset="2"/>
                        <a:buChar char="-"/>
                        <a:tabLst>
                          <a:tab pos="180340" algn="l"/>
                          <a:tab pos="228600" algn="l"/>
                        </a:tabLst>
                      </a:pPr>
                      <a:r>
                        <a:rPr lang="de-DE" sz="1200" dirty="0">
                          <a:latin typeface="Calibri" pitchFamily="34" charset="0"/>
                          <a:ea typeface="Arial Unicode MS"/>
                          <a:cs typeface="Calibri" pitchFamily="34" charset="0"/>
                        </a:rPr>
                        <a:t>Bedingungen von Zufallsexperimenten analysieren, verändern und Auswirkungen beschreiben und einschätzen</a:t>
                      </a:r>
                    </a:p>
                  </a:txBody>
                  <a:tcPr marL="27839" marR="27839"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1"/>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fontScale="90000"/>
          </a:bodyPr>
          <a:lstStyle/>
          <a:p>
            <a:r>
              <a:rPr lang="de-DE" dirty="0"/>
              <a:t>Anmerkungen</a:t>
            </a:r>
          </a:p>
        </p:txBody>
      </p:sp>
      <p:sp>
        <p:nvSpPr>
          <p:cNvPr id="5" name="Textfeld 4"/>
          <p:cNvSpPr txBox="1"/>
          <p:nvPr/>
        </p:nvSpPr>
        <p:spPr>
          <a:xfrm>
            <a:off x="323528" y="1124744"/>
            <a:ext cx="8280920" cy="1569660"/>
          </a:xfrm>
          <a:prstGeom prst="rect">
            <a:avLst/>
          </a:prstGeom>
          <a:noFill/>
        </p:spPr>
        <p:txBody>
          <a:bodyPr wrap="square" rtlCol="0">
            <a:spAutoFit/>
          </a:bodyPr>
          <a:lstStyle/>
          <a:p>
            <a:pPr algn="just"/>
            <a:r>
              <a:rPr lang="de-DE" sz="1600" dirty="0">
                <a:latin typeface="Calibri" panose="020F0502020204030204" pitchFamily="34" charset="0"/>
              </a:rPr>
              <a:t>Die nachfolgenden </a:t>
            </a:r>
            <a:r>
              <a:rPr lang="de-DE" sz="1600" dirty="0" smtClean="0">
                <a:latin typeface="Calibri" panose="020F0502020204030204" pitchFamily="34" charset="0"/>
              </a:rPr>
              <a:t>drei Folien </a:t>
            </a:r>
            <a:r>
              <a:rPr lang="de-DE" sz="1600" dirty="0">
                <a:latin typeface="Calibri" panose="020F0502020204030204" pitchFamily="34" charset="0"/>
              </a:rPr>
              <a:t>stellen am Beispiel des gemeinsamen RLP BB/BE/HB/MV (2004) die Anforderungen und Inhalte im RLP in Beziehung zu den KMK-Standards und länderspezifischen Standards am Ende der Jahrgangsstufe 6 (BB/BE).</a:t>
            </a:r>
          </a:p>
          <a:p>
            <a:pPr algn="just"/>
            <a:endParaRPr lang="de-DE" sz="1600" dirty="0">
              <a:latin typeface="Calibri" panose="020F0502020204030204" pitchFamily="34" charset="0"/>
            </a:endParaRPr>
          </a:p>
          <a:p>
            <a:pPr algn="just"/>
            <a:r>
              <a:rPr lang="de-DE" sz="1600" dirty="0">
                <a:latin typeface="Calibri" panose="020F0502020204030204" pitchFamily="34" charset="0"/>
              </a:rPr>
              <a:t>Diese Folien können die vorangegangene Diskussion unterstützen bzw. ergänzen.</a:t>
            </a:r>
          </a:p>
          <a:p>
            <a:pPr algn="just"/>
            <a:r>
              <a:rPr lang="de-DE" sz="1600" dirty="0">
                <a:latin typeface="Calibri" panose="020F0502020204030204" pitchFamily="34" charset="0"/>
              </a:rPr>
              <a:t>Sie  können/sollten dafür </a:t>
            </a:r>
            <a:r>
              <a:rPr lang="de-DE" sz="1600" dirty="0" smtClean="0">
                <a:latin typeface="Calibri" panose="020F0502020204030204" pitchFamily="34" charset="0"/>
              </a:rPr>
              <a:t>aktuell und länderspezifisch </a:t>
            </a:r>
            <a:r>
              <a:rPr lang="de-DE" sz="1600" dirty="0">
                <a:latin typeface="Calibri" panose="020F0502020204030204" pitchFamily="34" charset="0"/>
              </a:rPr>
              <a:t>angepasst werden.</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Titel 1"/>
          <p:cNvSpPr>
            <a:spLocks noGrp="1"/>
          </p:cNvSpPr>
          <p:nvPr>
            <p:ph type="title"/>
          </p:nvPr>
        </p:nvSpPr>
        <p:spPr>
          <a:xfrm>
            <a:off x="323528" y="417587"/>
            <a:ext cx="8424936" cy="634926"/>
          </a:xfrm>
        </p:spPr>
        <p:txBody>
          <a:bodyPr>
            <a:noAutofit/>
          </a:bodyPr>
          <a:lstStyle/>
          <a:p>
            <a:r>
              <a:rPr lang="de-DE" sz="2000" dirty="0">
                <a:latin typeface="Calibri" pitchFamily="34" charset="0"/>
                <a:cs typeface="Calibri" pitchFamily="34" charset="0"/>
              </a:rPr>
              <a:t>KMK-Bildungsstandards und Lehrplan</a:t>
            </a:r>
            <a:r>
              <a:rPr lang="de-DE" sz="2000" i="1" dirty="0">
                <a:latin typeface="Calibri" pitchFamily="34" charset="0"/>
                <a:cs typeface="Calibri" pitchFamily="34" charset="0"/>
              </a:rPr>
              <a:t/>
            </a:r>
            <a:br>
              <a:rPr lang="de-DE" sz="2000" i="1" dirty="0">
                <a:latin typeface="Calibri" pitchFamily="34" charset="0"/>
                <a:cs typeface="Calibri" pitchFamily="34" charset="0"/>
              </a:rPr>
            </a:br>
            <a:r>
              <a:rPr lang="de-DE" sz="2000" i="1" dirty="0">
                <a:latin typeface="Calibri" pitchFamily="34" charset="0"/>
                <a:cs typeface="Calibri" pitchFamily="34" charset="0"/>
              </a:rPr>
              <a:t>Statistik</a:t>
            </a:r>
          </a:p>
        </p:txBody>
      </p:sp>
      <p:pic>
        <p:nvPicPr>
          <p:cNvPr id="13316" name="Picture 2"/>
          <p:cNvPicPr>
            <a:picLocks noGrp="1" noChangeAspect="1" noChangeArrowheads="1"/>
          </p:cNvPicPr>
          <p:nvPr>
            <p:ph idx="4294967295"/>
          </p:nvPr>
        </p:nvPicPr>
        <p:blipFill>
          <a:blip r:embed="rId2"/>
          <a:srcRect/>
          <a:stretch>
            <a:fillRect/>
          </a:stretch>
        </p:blipFill>
        <p:spPr>
          <a:xfrm>
            <a:off x="242888" y="1052513"/>
            <a:ext cx="8901112" cy="5400675"/>
          </a:xfr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9" name="Picture 2"/>
          <p:cNvPicPr>
            <a:picLocks noGrp="1" noChangeAspect="1" noChangeArrowheads="1"/>
          </p:cNvPicPr>
          <p:nvPr>
            <p:ph idx="4294967295"/>
          </p:nvPr>
        </p:nvPicPr>
        <p:blipFill>
          <a:blip r:embed="rId2"/>
          <a:srcRect/>
          <a:stretch>
            <a:fillRect/>
          </a:stretch>
        </p:blipFill>
        <p:spPr>
          <a:xfrm>
            <a:off x="174625" y="2060575"/>
            <a:ext cx="8969375" cy="1439863"/>
          </a:xfrm>
          <a:noFill/>
        </p:spPr>
      </p:pic>
      <p:sp>
        <p:nvSpPr>
          <p:cNvPr id="6" name="Titel 1"/>
          <p:cNvSpPr>
            <a:spLocks noGrp="1"/>
          </p:cNvSpPr>
          <p:nvPr>
            <p:ph type="title"/>
          </p:nvPr>
        </p:nvSpPr>
        <p:spPr>
          <a:xfrm>
            <a:off x="323528" y="417587"/>
            <a:ext cx="8424936" cy="634926"/>
          </a:xfrm>
        </p:spPr>
        <p:txBody>
          <a:bodyPr>
            <a:noAutofit/>
          </a:bodyPr>
          <a:lstStyle/>
          <a:p>
            <a:r>
              <a:rPr lang="de-DE" sz="2000" dirty="0">
                <a:latin typeface="Calibri" pitchFamily="34" charset="0"/>
                <a:cs typeface="Calibri" pitchFamily="34" charset="0"/>
              </a:rPr>
              <a:t>KMK-Bildungsstandards und Lehrplan</a:t>
            </a:r>
            <a:r>
              <a:rPr lang="de-DE" sz="2000" i="1" dirty="0">
                <a:latin typeface="Calibri" pitchFamily="34" charset="0"/>
                <a:cs typeface="Calibri" pitchFamily="34" charset="0"/>
              </a:rPr>
              <a:t/>
            </a:r>
            <a:br>
              <a:rPr lang="de-DE" sz="2000" i="1" dirty="0">
                <a:latin typeface="Calibri" pitchFamily="34" charset="0"/>
                <a:cs typeface="Calibri" pitchFamily="34" charset="0"/>
              </a:rPr>
            </a:br>
            <a:r>
              <a:rPr lang="de-DE" sz="2000" i="1" dirty="0" smtClean="0">
                <a:latin typeface="Calibri" pitchFamily="34" charset="0"/>
                <a:cs typeface="Calibri" pitchFamily="34" charset="0"/>
              </a:rPr>
              <a:t>Kombinatorik</a:t>
            </a:r>
            <a:endParaRPr lang="de-DE" sz="2000" i="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Folien_DZLM_122016">
  <a:themeElements>
    <a:clrScheme name="DZLM">
      <a:dk1>
        <a:sysClr val="windowText" lastClr="000000"/>
      </a:dk1>
      <a:lt1>
        <a:sysClr val="window" lastClr="FFFFFF"/>
      </a:lt1>
      <a:dk2>
        <a:srgbClr val="327A86"/>
      </a:dk2>
      <a:lt2>
        <a:srgbClr val="CDB987"/>
      </a:lt2>
      <a:accent1>
        <a:srgbClr val="327A86"/>
      </a:accent1>
      <a:accent2>
        <a:srgbClr val="F8B44F"/>
      </a:accent2>
      <a:accent3>
        <a:srgbClr val="737373"/>
      </a:accent3>
      <a:accent4>
        <a:srgbClr val="CDB987"/>
      </a:accent4>
      <a:accent5>
        <a:srgbClr val="000000"/>
      </a:accent5>
      <a:accent6>
        <a:srgbClr val="FFFFFF"/>
      </a:accent6>
      <a:hlink>
        <a:srgbClr val="00B0F0"/>
      </a:hlink>
      <a:folHlink>
        <a:srgbClr val="800080"/>
      </a:folHlink>
    </a:clrScheme>
    <a:fontScheme name="Leere Prä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2"/>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000" b="0" i="0" u="none" strike="noStrike" cap="none" normalizeH="0" baseline="0" dirty="0" err="1" smtClean="0">
            <a:ln>
              <a:noFill/>
            </a:ln>
            <a:solidFill>
              <a:schemeClr val="tx1"/>
            </a:solidFill>
            <a:effectLst/>
            <a:latin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txDef>
      <a:spPr>
        <a:noFill/>
      </a:spPr>
      <a:bodyPr wrap="square" rtlCol="0">
        <a:spAutoFit/>
      </a:bodyPr>
      <a:lstStyle>
        <a:defPPr>
          <a:defRPr sz="2000" dirty="0">
            <a:latin typeface="Calibri" panose="020F0502020204030204" pitchFamily="34" charset="0"/>
          </a:defRPr>
        </a:defPPr>
      </a:lst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ZLM_Juni2015 _Präsentation_Vorlage.potx" id="{4403B78A-53FD-4E46-8F0C-8727F1696680}" vid="{EE17F2D2-6447-4ED2-A9F9-03F57224F0B6}"/>
    </a:ext>
  </a:extLst>
</a:theme>
</file>

<file path=ppt/theme/theme2.xml><?xml version="1.0" encoding="utf-8"?>
<a:theme xmlns:a="http://schemas.openxmlformats.org/drawingml/2006/main" name="FortbildnerFolien">
  <a:themeElements>
    <a:clrScheme name="DZLM">
      <a:dk1>
        <a:sysClr val="windowText" lastClr="000000"/>
      </a:dk1>
      <a:lt1>
        <a:sysClr val="window" lastClr="FFFFFF"/>
      </a:lt1>
      <a:dk2>
        <a:srgbClr val="327A86"/>
      </a:dk2>
      <a:lt2>
        <a:srgbClr val="CDB987"/>
      </a:lt2>
      <a:accent1>
        <a:srgbClr val="327A86"/>
      </a:accent1>
      <a:accent2>
        <a:srgbClr val="F8B44F"/>
      </a:accent2>
      <a:accent3>
        <a:srgbClr val="737373"/>
      </a:accent3>
      <a:accent4>
        <a:srgbClr val="CDB987"/>
      </a:accent4>
      <a:accent5>
        <a:srgbClr val="000000"/>
      </a:accent5>
      <a:accent6>
        <a:srgbClr val="FFFFFF"/>
      </a:accent6>
      <a:hlink>
        <a:srgbClr val="00B0F0"/>
      </a:hlink>
      <a:folHlink>
        <a:srgbClr val="800080"/>
      </a:folHlink>
    </a:clrScheme>
    <a:fontScheme name="Leere Prä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2"/>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000" b="0" i="0" u="none" strike="noStrike" cap="none" normalizeH="0" baseline="0" dirty="0" err="1" smtClean="0">
            <a:ln>
              <a:noFill/>
            </a:ln>
            <a:solidFill>
              <a:schemeClr val="tx1"/>
            </a:solidFill>
            <a:effectLst/>
            <a:latin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txDef>
      <a:spPr>
        <a:noFill/>
      </a:spPr>
      <a:bodyPr wrap="square" rtlCol="0">
        <a:spAutoFit/>
      </a:bodyPr>
      <a:lstStyle>
        <a:defPPr>
          <a:defRPr sz="2000" dirty="0">
            <a:latin typeface="Calibri" panose="020F0502020204030204" pitchFamily="34" charset="0"/>
          </a:defRPr>
        </a:defPPr>
      </a:lst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ZLM_Juni2015 _Präsentation_Vorlage.potx" id="{4403B78A-53FD-4E46-8F0C-8727F1696680}" vid="{EE17F2D2-6447-4ED2-A9F9-03F57224F0B6}"/>
    </a:ext>
  </a:ext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2466</Words>
  <Application>Microsoft Office PowerPoint</Application>
  <PresentationFormat>Bildschirmpräsentation (4:3)</PresentationFormat>
  <Paragraphs>342</Paragraphs>
  <Slides>36</Slides>
  <Notes>20</Notes>
  <HiddenSlides>8</HiddenSlides>
  <MMClips>0</MMClips>
  <ScaleCrop>false</ScaleCrop>
  <HeadingPairs>
    <vt:vector size="6" baseType="variant">
      <vt:variant>
        <vt:lpstr>Verwendete Schriftarten</vt:lpstr>
      </vt:variant>
      <vt:variant>
        <vt:i4>8</vt:i4>
      </vt:variant>
      <vt:variant>
        <vt:lpstr>Design</vt:lpstr>
      </vt:variant>
      <vt:variant>
        <vt:i4>2</vt:i4>
      </vt:variant>
      <vt:variant>
        <vt:lpstr>Folientitel</vt:lpstr>
      </vt:variant>
      <vt:variant>
        <vt:i4>36</vt:i4>
      </vt:variant>
    </vt:vector>
  </HeadingPairs>
  <TitlesOfParts>
    <vt:vector size="46" baseType="lpstr">
      <vt:lpstr>MS PGothic</vt:lpstr>
      <vt:lpstr>MS PGothic</vt:lpstr>
      <vt:lpstr>Arial</vt:lpstr>
      <vt:lpstr>Arial Unicode MS</vt:lpstr>
      <vt:lpstr>Calibri</vt:lpstr>
      <vt:lpstr>Symbol</vt:lpstr>
      <vt:lpstr>Times New Roman</vt:lpstr>
      <vt:lpstr>Wingdings</vt:lpstr>
      <vt:lpstr>Folien_DZLM_122016</vt:lpstr>
      <vt:lpstr>FortbildnerFolien</vt:lpstr>
      <vt:lpstr>Stochastik in der Grundschule Baustein | Leitidee Daten und Zufall </vt:lpstr>
      <vt:lpstr>Hinweise zu den Lizenzbedingungen</vt:lpstr>
      <vt:lpstr>Ablauf</vt:lpstr>
      <vt:lpstr>Anmerkungen</vt:lpstr>
      <vt:lpstr>Inhaltsbereich „Daten, Häufigkeiten und Wahrscheinlichkeit“</vt:lpstr>
      <vt:lpstr>Inhaltsbereich „Daten, Häufigkeiten und Wahrscheinlichkeit“ – Anforderungen</vt:lpstr>
      <vt:lpstr>Anmerkungen</vt:lpstr>
      <vt:lpstr>KMK-Bildungsstandards und Lehrplan Statistik</vt:lpstr>
      <vt:lpstr>KMK-Bildungsstandards und Lehrplan Kombinatorik</vt:lpstr>
      <vt:lpstr>KMK-Bildungsstandards und Lehrplan Zufall und Wahrscheinlichkeit</vt:lpstr>
      <vt:lpstr>Leitidee „Daten und Zufall“ in der Grundschule</vt:lpstr>
      <vt:lpstr>Anmerkungen</vt:lpstr>
      <vt:lpstr>Daten und Häufigkeiten – Aufgaben für die Jahrgangsstufen 1/2; 3/4 und 5/6 </vt:lpstr>
      <vt:lpstr>Fahrradschloss – kombinatorische Aufgaben für die Jgst. 1/2; 3/4 und 5/6 </vt:lpstr>
      <vt:lpstr>Zufall und Wahrscheinlichkeit – Aufgaben für die Jgst. 1/2, 3/4 und 5/6 </vt:lpstr>
      <vt:lpstr>Anmerkungen</vt:lpstr>
      <vt:lpstr>Umgang mit Heterogenität</vt:lpstr>
      <vt:lpstr>Vernetzung</vt:lpstr>
      <vt:lpstr>Anmerkungen</vt:lpstr>
      <vt:lpstr>Von Aufgaben zu Lernumgebungen</vt:lpstr>
      <vt:lpstr>Von Aufgaben zu Lernumgebungen</vt:lpstr>
      <vt:lpstr>Von Aufgaben zu Lernumgebungen</vt:lpstr>
      <vt:lpstr>Von Aufgaben zu Lernumgebungen</vt:lpstr>
      <vt:lpstr>Von Aufgaben zu Lernumgebungen</vt:lpstr>
      <vt:lpstr>Von Aufgaben zu Lernumgebungen</vt:lpstr>
      <vt:lpstr>Von Aufgaben zu Lernumgebungen</vt:lpstr>
      <vt:lpstr>Von Aufgaben zu Lernumgebungen</vt:lpstr>
      <vt:lpstr>Zum Nachlesen… Anregungen</vt:lpstr>
      <vt:lpstr>Literatur</vt:lpstr>
      <vt:lpstr>Transfer … Zusammenarbeit mit anderen Mathematik-Lehrenden ausgestalten</vt:lpstr>
      <vt:lpstr>Was ist eine Professionelle Lerngemeinschaft? </vt:lpstr>
      <vt:lpstr>Wie arbeitet eine Professionelle Lerngemeinschaft?</vt:lpstr>
      <vt:lpstr>Warum Professionelle Lerngemeinschaften?</vt:lpstr>
      <vt:lpstr>PowerPoint-Präsentation</vt:lpstr>
      <vt:lpstr>MOODLE…</vt:lpstr>
      <vt:lpstr>PowerPoint-Präsentation</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Willkommen</dc:title>
  <dc:creator>Marleen C. Schwalm</dc:creator>
  <cp:lastModifiedBy>EB</cp:lastModifiedBy>
  <cp:revision>461</cp:revision>
  <cp:lastPrinted>2012-01-26T20:06:40Z</cp:lastPrinted>
  <dcterms:created xsi:type="dcterms:W3CDTF">2012-01-16T15:46:35Z</dcterms:created>
  <dcterms:modified xsi:type="dcterms:W3CDTF">2019-08-01T19:57:07Z</dcterms:modified>
</cp:coreProperties>
</file>